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660"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8458200" cy="5943600"/>
            <a:chOff x="0" y="0"/>
            <a:chExt cx="5328" cy="3744"/>
          </a:xfrm>
        </p:grpSpPr>
        <p:sp>
          <p:nvSpPr>
            <p:cNvPr id="5123"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endParaRPr lang="en-US"/>
            </a:p>
          </p:txBody>
        </p:sp>
        <p:sp>
          <p:nvSpPr>
            <p:cNvPr id="5124"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endParaRPr lang="en-US"/>
            </a:p>
          </p:txBody>
        </p:sp>
      </p:grpSp>
      <p:sp>
        <p:nvSpPr>
          <p:cNvPr id="5125"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5126" name="Rectangle 6"/>
          <p:cNvSpPr>
            <a:spLocks noGrp="1" noChangeArrowheads="1"/>
          </p:cNvSpPr>
          <p:nvPr>
            <p:ph type="dt" sz="quarter" idx="2"/>
          </p:nvPr>
        </p:nvSpPr>
        <p:spPr/>
        <p:txBody>
          <a:bodyPr/>
          <a:lstStyle>
            <a:lvl1pPr>
              <a:defRPr/>
            </a:lvl1pPr>
          </a:lstStyle>
          <a:p>
            <a:endParaRPr lang="en-US"/>
          </a:p>
        </p:txBody>
      </p:sp>
      <p:sp>
        <p:nvSpPr>
          <p:cNvPr id="5127" name="Rectangle 7"/>
          <p:cNvSpPr>
            <a:spLocks noGrp="1" noChangeArrowheads="1"/>
          </p:cNvSpPr>
          <p:nvPr>
            <p:ph type="ftr" sz="quarter" idx="3"/>
          </p:nvPr>
        </p:nvSpPr>
        <p:spPr/>
        <p:txBody>
          <a:bodyPr/>
          <a:lstStyle>
            <a:lvl1pPr>
              <a:defRPr/>
            </a:lvl1pPr>
          </a:lstStyle>
          <a:p>
            <a:endParaRPr lang="en-US"/>
          </a:p>
        </p:txBody>
      </p:sp>
      <p:sp>
        <p:nvSpPr>
          <p:cNvPr id="5128" name="Rectangle 8"/>
          <p:cNvSpPr>
            <a:spLocks noGrp="1" noChangeArrowheads="1"/>
          </p:cNvSpPr>
          <p:nvPr>
            <p:ph type="sldNum" sz="quarter" idx="4"/>
          </p:nvPr>
        </p:nvSpPr>
        <p:spPr/>
        <p:txBody>
          <a:bodyPr/>
          <a:lstStyle>
            <a:lvl1pPr>
              <a:defRPr/>
            </a:lvl1pPr>
          </a:lstStyle>
          <a:p>
            <a:fld id="{6C2E3152-4297-48D1-9F6D-A14630542370}" type="slidenum">
              <a:rPr lang="en-US"/>
              <a:pPr/>
              <a:t>‹#›</a:t>
            </a:fld>
            <a:endParaRPr lang="en-US"/>
          </a:p>
        </p:txBody>
      </p:sp>
      <p:sp>
        <p:nvSpPr>
          <p:cNvPr id="5129"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0F51AD-5B1D-420A-8400-E2E4474FC20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70CD7B1-9EFE-42D6-B398-3C42A319DC0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463603-808D-46B6-9345-7569DB2A711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872497B-807D-4355-822C-D1F3E9B44AC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0B1914B-B7F3-48E7-AD9A-5B1635A2818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46BF12C-7A3C-4116-AD9B-7BE6335D777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0B6B579-CDD7-4C18-8340-7458E2D2912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7DF3773-057A-4136-A883-BD18E567667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73EC685-5A44-47ED-9EDF-68D23E2CDE8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F88421C-2FA6-4E17-AB98-5B82FA45439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7242175" cy="1981200"/>
            <a:chOff x="0" y="0"/>
            <a:chExt cx="4562" cy="1248"/>
          </a:xfrm>
        </p:grpSpPr>
        <p:sp>
          <p:nvSpPr>
            <p:cNvPr id="4099"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endParaRPr lang="en-US"/>
            </a:p>
          </p:txBody>
        </p:sp>
        <p:sp>
          <p:nvSpPr>
            <p:cNvPr id="4100"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grpSp>
      <p:sp>
        <p:nvSpPr>
          <p:cNvPr id="4101"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2"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3"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p>
        </p:txBody>
      </p:sp>
      <p:sp>
        <p:nvSpPr>
          <p:cNvPr id="4104"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p>
        </p:txBody>
      </p:sp>
      <p:sp>
        <p:nvSpPr>
          <p:cNvPr id="4105"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0ED1F8E0-7D75-4D7E-9332-D2763CF24763}"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t>Care of patients with special problems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….paediatric patient</a:t>
            </a:r>
          </a:p>
        </p:txBody>
      </p:sp>
      <p:sp>
        <p:nvSpPr>
          <p:cNvPr id="14339" name="Rectangle 3"/>
          <p:cNvSpPr>
            <a:spLocks noGrp="1" noChangeArrowheads="1"/>
          </p:cNvSpPr>
          <p:nvPr>
            <p:ph type="body" idx="1"/>
          </p:nvPr>
        </p:nvSpPr>
        <p:spPr/>
        <p:txBody>
          <a:bodyPr/>
          <a:lstStyle/>
          <a:p>
            <a:pPr>
              <a:lnSpc>
                <a:spcPct val="90000"/>
              </a:lnSpc>
            </a:pPr>
            <a:r>
              <a:rPr lang="en-US" sz="2400"/>
              <a:t>Children are resistant to immediate close contact with strangers. </a:t>
            </a:r>
          </a:p>
          <a:p>
            <a:pPr>
              <a:lnSpc>
                <a:spcPct val="90000"/>
              </a:lnSpc>
            </a:pPr>
            <a:r>
              <a:rPr lang="en-US" sz="2400"/>
              <a:t>Therefore, it is best to talk at a comfortable distance and allow the child to become accustomed to your presence before you approach him.</a:t>
            </a:r>
          </a:p>
          <a:p>
            <a:pPr>
              <a:lnSpc>
                <a:spcPct val="90000"/>
              </a:lnSpc>
            </a:pPr>
            <a:r>
              <a:rPr lang="en-US" sz="2400"/>
              <a:t>The RT must explain just what is going to occur during the procedure to the child who is old enough to understand. </a:t>
            </a:r>
          </a:p>
          <a:p>
            <a:pPr>
              <a:lnSpc>
                <a:spcPct val="90000"/>
              </a:lnSpc>
            </a:pPr>
            <a:r>
              <a:rPr lang="en-US" sz="2400"/>
              <a:t>He should also tell how long the procedure will last and what will be expected of the patient.</a:t>
            </a:r>
          </a:p>
          <a:p>
            <a:pPr>
              <a:lnSpc>
                <a:spcPct val="90000"/>
              </a:lnSpc>
            </a:pPr>
            <a:r>
              <a:rPr lang="en-US" sz="2400"/>
              <a:t>The child should be prepared for any discomfort that he may feel.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715962"/>
          </a:xfrm>
        </p:spPr>
        <p:txBody>
          <a:bodyPr/>
          <a:lstStyle/>
          <a:p>
            <a:r>
              <a:rPr lang="en-US" sz="4000"/>
              <a:t>….paediatric patient</a:t>
            </a:r>
          </a:p>
        </p:txBody>
      </p:sp>
      <p:sp>
        <p:nvSpPr>
          <p:cNvPr id="15363" name="Rectangle 3"/>
          <p:cNvSpPr>
            <a:spLocks noGrp="1" noChangeArrowheads="1"/>
          </p:cNvSpPr>
          <p:nvPr>
            <p:ph type="body" idx="1"/>
          </p:nvPr>
        </p:nvSpPr>
        <p:spPr>
          <a:xfrm>
            <a:off x="457200" y="1143000"/>
            <a:ext cx="8229600" cy="4953000"/>
          </a:xfrm>
        </p:spPr>
        <p:txBody>
          <a:bodyPr/>
          <a:lstStyle/>
          <a:p>
            <a:pPr>
              <a:lnSpc>
                <a:spcPct val="90000"/>
              </a:lnSpc>
            </a:pPr>
            <a:r>
              <a:rPr lang="en-US" sz="2400"/>
              <a:t>If the child is to receive medication, the method of administration should be explained.</a:t>
            </a:r>
          </a:p>
          <a:p>
            <a:pPr>
              <a:lnSpc>
                <a:spcPct val="90000"/>
              </a:lnSpc>
            </a:pPr>
            <a:r>
              <a:rPr lang="en-US" sz="2400"/>
              <a:t>Explanation to the child are more effective if they are brief and to the point.</a:t>
            </a:r>
          </a:p>
          <a:p>
            <a:pPr>
              <a:lnSpc>
                <a:spcPct val="90000"/>
              </a:lnSpc>
            </a:pPr>
            <a:r>
              <a:rPr lang="en-US" sz="2400"/>
              <a:t>Do not give the child choices when this is not appropriate because this may be confusing to him.</a:t>
            </a:r>
          </a:p>
          <a:p>
            <a:pPr>
              <a:lnSpc>
                <a:spcPct val="90000"/>
              </a:lnSpc>
            </a:pPr>
            <a:r>
              <a:rPr lang="en-US" sz="2400"/>
              <a:t>Parents who accompany their child will feel less anxious if they too are given an explanation of the treatment or procedure.</a:t>
            </a:r>
          </a:p>
          <a:p>
            <a:pPr>
              <a:lnSpc>
                <a:spcPct val="90000"/>
              </a:lnSpc>
            </a:pPr>
            <a:r>
              <a:rPr lang="en-US" sz="2400"/>
              <a:t>The small child is more responsive to a parent’s request and will allow the parent to dress or hold him without feeling the anxiety that might be present if a stranger were to do so.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868362"/>
          </a:xfrm>
        </p:spPr>
        <p:txBody>
          <a:bodyPr/>
          <a:lstStyle/>
          <a:p>
            <a:r>
              <a:rPr lang="en-US"/>
              <a:t>Restraining the anxious child</a:t>
            </a:r>
          </a:p>
        </p:txBody>
      </p:sp>
      <p:sp>
        <p:nvSpPr>
          <p:cNvPr id="16387" name="Rectangle 3"/>
          <p:cNvSpPr>
            <a:spLocks noGrp="1" noChangeArrowheads="1"/>
          </p:cNvSpPr>
          <p:nvPr>
            <p:ph type="body" idx="1"/>
          </p:nvPr>
        </p:nvSpPr>
        <p:spPr/>
        <p:txBody>
          <a:bodyPr/>
          <a:lstStyle/>
          <a:p>
            <a:pPr>
              <a:lnSpc>
                <a:spcPct val="90000"/>
              </a:lnSpc>
            </a:pPr>
            <a:r>
              <a:rPr lang="en-US" sz="2400"/>
              <a:t>Occasionally the very anxious child will not be able to stay quietly long enough for a successful diagnostic procedure, and he will have to be restrained.</a:t>
            </a:r>
          </a:p>
          <a:p>
            <a:pPr>
              <a:lnSpc>
                <a:spcPct val="90000"/>
              </a:lnSpc>
            </a:pPr>
            <a:r>
              <a:rPr lang="en-US" sz="2400"/>
              <a:t>In other situations, a child may not be able to be safely held in position for an examination and restraints will be necessary. </a:t>
            </a:r>
          </a:p>
          <a:p>
            <a:pPr>
              <a:lnSpc>
                <a:spcPct val="90000"/>
              </a:lnSpc>
            </a:pPr>
            <a:r>
              <a:rPr lang="en-US" sz="2400"/>
              <a:t>Restraints should be used only when no other means are safe or logical and should be of a quality that will not cause injury to the patient.</a:t>
            </a:r>
          </a:p>
          <a:p>
            <a:pPr>
              <a:lnSpc>
                <a:spcPct val="90000"/>
              </a:lnSpc>
            </a:pPr>
            <a:r>
              <a:rPr lang="en-US" sz="2400"/>
              <a:t>The child must be made to understand before the restraint is applied that this is not a method of punishment.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Methods of Restraining a child</a:t>
            </a:r>
          </a:p>
        </p:txBody>
      </p:sp>
      <p:sp>
        <p:nvSpPr>
          <p:cNvPr id="17411" name="Rectangle 3"/>
          <p:cNvSpPr>
            <a:spLocks noGrp="1" noChangeArrowheads="1"/>
          </p:cNvSpPr>
          <p:nvPr>
            <p:ph type="body" idx="1"/>
          </p:nvPr>
        </p:nvSpPr>
        <p:spPr/>
        <p:txBody>
          <a:bodyPr/>
          <a:lstStyle/>
          <a:p>
            <a:pPr>
              <a:buFont typeface="Wingdings" pitchFamily="2" charset="2"/>
              <a:buNone/>
            </a:pPr>
            <a:r>
              <a:rPr lang="en-US"/>
              <a:t>There are several methods of restraining children.</a:t>
            </a:r>
          </a:p>
          <a:p>
            <a:r>
              <a:rPr lang="en-US"/>
              <a:t>using a folded sheet.</a:t>
            </a:r>
          </a:p>
          <a:p>
            <a:r>
              <a:rPr lang="en-US"/>
              <a:t>using commercial restraints</a:t>
            </a:r>
          </a:p>
          <a:p>
            <a:r>
              <a:rPr lang="en-US"/>
              <a:t>holding by assistants</a:t>
            </a:r>
          </a:p>
          <a:p>
            <a:r>
              <a:rPr lang="en-US"/>
              <a:t>………………………….?</a:t>
            </a:r>
          </a:p>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563562"/>
          </a:xfrm>
        </p:spPr>
        <p:txBody>
          <a:bodyPr/>
          <a:lstStyle/>
          <a:p>
            <a:r>
              <a:rPr lang="en-US" sz="4000"/>
              <a:t>Precautions - Restraining a child</a:t>
            </a:r>
          </a:p>
        </p:txBody>
      </p:sp>
      <p:sp>
        <p:nvSpPr>
          <p:cNvPr id="18435" name="Rectangle 3"/>
          <p:cNvSpPr>
            <a:spLocks noGrp="1" noChangeArrowheads="1"/>
          </p:cNvSpPr>
          <p:nvPr>
            <p:ph type="body" idx="1"/>
          </p:nvPr>
        </p:nvSpPr>
        <p:spPr>
          <a:xfrm>
            <a:off x="457200" y="1066800"/>
            <a:ext cx="8229600" cy="5334000"/>
          </a:xfrm>
        </p:spPr>
        <p:txBody>
          <a:bodyPr/>
          <a:lstStyle/>
          <a:p>
            <a:pPr>
              <a:lnSpc>
                <a:spcPct val="90000"/>
              </a:lnSpc>
            </a:pPr>
            <a:r>
              <a:rPr lang="en-US" sz="2400"/>
              <a:t>If a child is to be physically restrained by an assistant, the RT must instruct him not to be too forceful in his hold. Care should be taken not to pinch or bruise the skin or to interfere with circulation. </a:t>
            </a:r>
          </a:p>
          <a:p>
            <a:pPr>
              <a:lnSpc>
                <a:spcPct val="90000"/>
              </a:lnSpc>
            </a:pPr>
            <a:r>
              <a:rPr lang="en-US" sz="2400"/>
              <a:t>It is better to use a sheet or mechanical restrain than to have the assistant use force, because the former is less frightening to a child.</a:t>
            </a:r>
          </a:p>
          <a:p>
            <a:pPr>
              <a:lnSpc>
                <a:spcPct val="90000"/>
              </a:lnSpc>
            </a:pPr>
            <a:r>
              <a:rPr lang="en-US" sz="2400"/>
              <a:t>In order to prevent a child rolling his from side to side, the person holding the child should stand at the end of the table and support the child’s head between his hands, making sure that there is no pressure on the ears or on the fontanels.</a:t>
            </a:r>
          </a:p>
          <a:p>
            <a:pPr>
              <a:lnSpc>
                <a:spcPct val="90000"/>
              </a:lnSpc>
            </a:pPr>
            <a:r>
              <a:rPr lang="en-US" sz="2400"/>
              <a:t>Any person who holds a child during x-ray procedures must wear a protective lead apron.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Sheet restraints</a:t>
            </a:r>
          </a:p>
        </p:txBody>
      </p:sp>
      <p:sp>
        <p:nvSpPr>
          <p:cNvPr id="19459" name="Rectangle 3"/>
          <p:cNvSpPr>
            <a:spLocks noGrp="1" noChangeArrowheads="1"/>
          </p:cNvSpPr>
          <p:nvPr>
            <p:ph type="body" idx="1"/>
          </p:nvPr>
        </p:nvSpPr>
        <p:spPr/>
        <p:txBody>
          <a:bodyPr/>
          <a:lstStyle/>
          <a:p>
            <a:pPr>
              <a:lnSpc>
                <a:spcPct val="80000"/>
              </a:lnSpc>
            </a:pPr>
            <a:r>
              <a:rPr lang="en-US" sz="2800"/>
              <a:t>Sheet restraints are effective and can be formed into any size or fashion desired. </a:t>
            </a:r>
          </a:p>
          <a:p>
            <a:pPr>
              <a:lnSpc>
                <a:spcPct val="80000"/>
              </a:lnSpc>
            </a:pPr>
            <a:r>
              <a:rPr lang="en-US" sz="2800"/>
              <a:t>Take a large sheet and fold it lengthwise. Place the top of the sheet at the child’s shoulders and bottom at the feet. Leave a greater portion of the sheet at one side of the child. Bring the longer side back over the arm and under the body and other arm. Next, bring the sheet back over the exposed arm and under the body again. This type of restraint keeps the two arms safely and completely restrained and leaves the abdomen exposed.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Sheet restraint</a:t>
            </a:r>
          </a:p>
        </p:txBody>
      </p:sp>
      <p:pic>
        <p:nvPicPr>
          <p:cNvPr id="20484" name="Picture 4" descr="IMAGE0020"/>
          <p:cNvPicPr>
            <a:picLocks noChangeAspect="1" noChangeArrowheads="1"/>
          </p:cNvPicPr>
          <p:nvPr>
            <p:ph type="body" idx="1"/>
          </p:nvPr>
        </p:nvPicPr>
        <p:blipFill>
          <a:blip r:embed="rId2"/>
          <a:srcRect/>
          <a:stretch>
            <a:fillRect/>
          </a:stretch>
        </p:blipFill>
        <p:spPr>
          <a:xfrm>
            <a:off x="2057400" y="1752600"/>
            <a:ext cx="5029200" cy="4810125"/>
          </a:xfrm>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563562"/>
          </a:xfrm>
        </p:spPr>
        <p:txBody>
          <a:bodyPr/>
          <a:lstStyle/>
          <a:p>
            <a:r>
              <a:rPr lang="en-US" sz="4000"/>
              <a:t>Mummy-style sheet restraints</a:t>
            </a:r>
          </a:p>
        </p:txBody>
      </p:sp>
      <p:sp>
        <p:nvSpPr>
          <p:cNvPr id="21507" name="Rectangle 3"/>
          <p:cNvSpPr>
            <a:spLocks noGrp="1" noChangeArrowheads="1"/>
          </p:cNvSpPr>
          <p:nvPr>
            <p:ph type="body" idx="1"/>
          </p:nvPr>
        </p:nvSpPr>
        <p:spPr>
          <a:xfrm>
            <a:off x="457200" y="990600"/>
            <a:ext cx="8229600" cy="5105400"/>
          </a:xfrm>
        </p:spPr>
        <p:txBody>
          <a:bodyPr/>
          <a:lstStyle/>
          <a:p>
            <a:pPr>
              <a:lnSpc>
                <a:spcPct val="90000"/>
              </a:lnSpc>
            </a:pPr>
            <a:r>
              <a:rPr lang="en-US" sz="2400"/>
              <a:t>It is made by folding a sheet or a blanket into a triangle and placing it on the radiographic table. The distance from the fold to the lower corner of the sheet should be twice the length of the child.</a:t>
            </a:r>
          </a:p>
          <a:p>
            <a:pPr>
              <a:lnSpc>
                <a:spcPct val="90000"/>
              </a:lnSpc>
            </a:pPr>
            <a:r>
              <a:rPr lang="en-US" sz="2400"/>
              <a:t>Place the child onto the sheet with the fold slightly above the shoulders. </a:t>
            </a:r>
          </a:p>
          <a:p>
            <a:pPr>
              <a:lnSpc>
                <a:spcPct val="90000"/>
              </a:lnSpc>
            </a:pPr>
            <a:r>
              <a:rPr lang="en-US" sz="2400"/>
              <a:t>Bring one corner of the sheet over one arm and under the body. </a:t>
            </a:r>
          </a:p>
          <a:p>
            <a:pPr>
              <a:lnSpc>
                <a:spcPct val="90000"/>
              </a:lnSpc>
            </a:pPr>
            <a:r>
              <a:rPr lang="en-US" sz="2400"/>
              <a:t>If both arms are to be restrained, do the same with the other side of the sheet. </a:t>
            </a:r>
          </a:p>
          <a:p>
            <a:pPr>
              <a:lnSpc>
                <a:spcPct val="90000"/>
              </a:lnSpc>
            </a:pPr>
            <a:r>
              <a:rPr lang="en-US" sz="2400"/>
              <a:t>If the legs are to be restrained, turn the sheet and repeat the procedure for the legs. </a:t>
            </a:r>
          </a:p>
          <a:p>
            <a:pPr>
              <a:lnSpc>
                <a:spcPct val="90000"/>
              </a:lnSpc>
            </a:pPr>
            <a:r>
              <a:rPr lang="en-US" sz="2400"/>
              <a:t>This restraint can be used to restrain one extremity or all extremities.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Mummy style sheet restraint</a:t>
            </a:r>
          </a:p>
        </p:txBody>
      </p:sp>
      <p:pic>
        <p:nvPicPr>
          <p:cNvPr id="22532" name="Picture 4" descr="IMAGE0019"/>
          <p:cNvPicPr>
            <a:picLocks noChangeAspect="1" noChangeArrowheads="1"/>
          </p:cNvPicPr>
          <p:nvPr/>
        </p:nvPicPr>
        <p:blipFill>
          <a:blip r:embed="rId2">
            <a:lum bright="-10000" contrast="8000"/>
          </a:blip>
          <a:srcRect/>
          <a:stretch>
            <a:fillRect/>
          </a:stretch>
        </p:blipFill>
        <p:spPr bwMode="auto">
          <a:xfrm>
            <a:off x="762000" y="1905000"/>
            <a:ext cx="4038600" cy="4019550"/>
          </a:xfrm>
          <a:prstGeom prst="rect">
            <a:avLst/>
          </a:prstGeom>
          <a:noFill/>
          <a:ln w="9525">
            <a:noFill/>
            <a:miter lim="800000"/>
            <a:headEnd/>
            <a:tailEnd/>
          </a:ln>
        </p:spPr>
      </p:pic>
      <p:pic>
        <p:nvPicPr>
          <p:cNvPr id="22533" name="Picture 5" descr="IMAGE0018"/>
          <p:cNvPicPr>
            <a:picLocks noChangeAspect="1" noChangeArrowheads="1"/>
          </p:cNvPicPr>
          <p:nvPr/>
        </p:nvPicPr>
        <p:blipFill>
          <a:blip r:embed="rId3"/>
          <a:srcRect/>
          <a:stretch>
            <a:fillRect/>
          </a:stretch>
        </p:blipFill>
        <p:spPr bwMode="auto">
          <a:xfrm>
            <a:off x="5322888" y="1752600"/>
            <a:ext cx="3255962" cy="47244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868362"/>
          </a:xfrm>
        </p:spPr>
        <p:txBody>
          <a:bodyPr/>
          <a:lstStyle/>
          <a:p>
            <a:r>
              <a:rPr lang="en-US"/>
              <a:t>Commercial restraints</a:t>
            </a:r>
          </a:p>
        </p:txBody>
      </p:sp>
      <p:pic>
        <p:nvPicPr>
          <p:cNvPr id="23556" name="Picture 4" descr="IMAGE0021"/>
          <p:cNvPicPr>
            <a:picLocks noChangeAspect="1" noChangeArrowheads="1"/>
          </p:cNvPicPr>
          <p:nvPr>
            <p:ph type="body" idx="1"/>
          </p:nvPr>
        </p:nvPicPr>
        <p:blipFill>
          <a:blip r:embed="rId2"/>
          <a:srcRect/>
          <a:stretch>
            <a:fillRect/>
          </a:stretch>
        </p:blipFill>
        <p:spPr>
          <a:xfrm>
            <a:off x="1143000" y="1219200"/>
            <a:ext cx="2632075" cy="5257800"/>
          </a:xfrm>
          <a:noFill/>
          <a:ln/>
        </p:spPr>
      </p:pic>
      <p:pic>
        <p:nvPicPr>
          <p:cNvPr id="23557" name="Picture 5" descr="IMAGE0022"/>
          <p:cNvPicPr>
            <a:picLocks noChangeAspect="1" noChangeArrowheads="1"/>
          </p:cNvPicPr>
          <p:nvPr/>
        </p:nvPicPr>
        <p:blipFill>
          <a:blip r:embed="rId3">
            <a:lum bright="-10000" contrast="6000"/>
          </a:blip>
          <a:srcRect/>
          <a:stretch>
            <a:fillRect/>
          </a:stretch>
        </p:blipFill>
        <p:spPr bwMode="auto">
          <a:xfrm>
            <a:off x="4800600" y="1295400"/>
            <a:ext cx="2906713" cy="493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4000"/>
              <a:t>Care of patients with special problems</a:t>
            </a:r>
          </a:p>
        </p:txBody>
      </p:sp>
      <p:sp>
        <p:nvSpPr>
          <p:cNvPr id="6147" name="Rectangle 3"/>
          <p:cNvSpPr>
            <a:spLocks noGrp="1" noChangeArrowheads="1"/>
          </p:cNvSpPr>
          <p:nvPr>
            <p:ph type="body" idx="1"/>
          </p:nvPr>
        </p:nvSpPr>
        <p:spPr/>
        <p:txBody>
          <a:bodyPr/>
          <a:lstStyle/>
          <a:p>
            <a:pPr>
              <a:buFont typeface="Wingdings" pitchFamily="2" charset="2"/>
              <a:buNone/>
            </a:pPr>
            <a:r>
              <a:rPr lang="en-US" sz="2800"/>
              <a:t>					</a:t>
            </a:r>
            <a:r>
              <a:rPr lang="en-US"/>
              <a:t>Goal</a:t>
            </a:r>
          </a:p>
          <a:p>
            <a:pPr>
              <a:buFont typeface="Wingdings" pitchFamily="2" charset="2"/>
              <a:buNone/>
            </a:pPr>
            <a:r>
              <a:rPr lang="en-US" sz="2800"/>
              <a:t>  After completion of this lesson the student will be able to make the necessary modifications in his work when dealing with patient who is :</a:t>
            </a:r>
          </a:p>
          <a:p>
            <a:r>
              <a:rPr lang="en-US" sz="2800"/>
              <a:t>very ill, </a:t>
            </a:r>
          </a:p>
          <a:p>
            <a:r>
              <a:rPr lang="en-US" sz="2800"/>
              <a:t>severely injured, </a:t>
            </a:r>
          </a:p>
          <a:p>
            <a:r>
              <a:rPr lang="en-US" sz="2800"/>
              <a:t>very young or very old, </a:t>
            </a:r>
          </a:p>
          <a:p>
            <a:r>
              <a:rPr lang="en-US" sz="2800"/>
              <a:t>confused, or combative.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868362"/>
          </a:xfrm>
        </p:spPr>
        <p:txBody>
          <a:bodyPr/>
          <a:lstStyle/>
          <a:p>
            <a:r>
              <a:rPr lang="en-US"/>
              <a:t>2. The geriatric patient</a:t>
            </a:r>
          </a:p>
        </p:txBody>
      </p:sp>
      <p:sp>
        <p:nvSpPr>
          <p:cNvPr id="24579" name="Rectangle 3"/>
          <p:cNvSpPr>
            <a:spLocks noGrp="1" noChangeArrowheads="1"/>
          </p:cNvSpPr>
          <p:nvPr>
            <p:ph type="body" idx="1"/>
          </p:nvPr>
        </p:nvSpPr>
        <p:spPr>
          <a:xfrm>
            <a:off x="457200" y="1295400"/>
            <a:ext cx="8229600" cy="5334000"/>
          </a:xfrm>
        </p:spPr>
        <p:txBody>
          <a:bodyPr/>
          <a:lstStyle/>
          <a:p>
            <a:pPr>
              <a:lnSpc>
                <a:spcPct val="80000"/>
              </a:lnSpc>
            </a:pPr>
            <a:r>
              <a:rPr lang="en-US" sz="2800"/>
              <a:t>Throughout the life cycle, the body undergoes normal physiologic and anatomic changes. </a:t>
            </a:r>
          </a:p>
          <a:p>
            <a:pPr>
              <a:lnSpc>
                <a:spcPct val="80000"/>
              </a:lnSpc>
            </a:pPr>
            <a:r>
              <a:rPr lang="en-US" sz="2800"/>
              <a:t>These changes occur at different times from person to person. </a:t>
            </a:r>
          </a:p>
          <a:p>
            <a:pPr>
              <a:lnSpc>
                <a:spcPct val="80000"/>
              </a:lnSpc>
            </a:pPr>
            <a:r>
              <a:rPr lang="en-US" sz="2800"/>
              <a:t>Lifestyle as well as hereditary factors contributes greatly to the aging process.</a:t>
            </a:r>
          </a:p>
          <a:p>
            <a:pPr>
              <a:lnSpc>
                <a:spcPct val="80000"/>
              </a:lnSpc>
            </a:pPr>
            <a:r>
              <a:rPr lang="en-US" sz="2800"/>
              <a:t>As the body ages, the bones become less dense, and fractures occur more easily. </a:t>
            </a:r>
          </a:p>
          <a:p>
            <a:pPr>
              <a:lnSpc>
                <a:spcPct val="80000"/>
              </a:lnSpc>
            </a:pPr>
            <a:r>
              <a:rPr lang="en-US" sz="2800"/>
              <a:t>This is specially true of the vertebral bodies and the femur. </a:t>
            </a:r>
          </a:p>
          <a:p>
            <a:pPr>
              <a:lnSpc>
                <a:spcPct val="80000"/>
              </a:lnSpc>
            </a:pPr>
            <a:r>
              <a:rPr lang="en-US" sz="2800"/>
              <a:t>The RT must keep this in mind when moving the elderly patient or directing him to move, because even a slight deviation in he usual pattern of movement may cause a fracture.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715962"/>
          </a:xfrm>
        </p:spPr>
        <p:txBody>
          <a:bodyPr/>
          <a:lstStyle/>
          <a:p>
            <a:r>
              <a:rPr lang="en-US" sz="4000"/>
              <a:t>….Geriatric patient</a:t>
            </a:r>
          </a:p>
        </p:txBody>
      </p:sp>
      <p:sp>
        <p:nvSpPr>
          <p:cNvPr id="25603" name="Rectangle 3"/>
          <p:cNvSpPr>
            <a:spLocks noGrp="1" noChangeArrowheads="1"/>
          </p:cNvSpPr>
          <p:nvPr>
            <p:ph type="body" idx="1"/>
          </p:nvPr>
        </p:nvSpPr>
        <p:spPr>
          <a:xfrm>
            <a:off x="457200" y="1219200"/>
            <a:ext cx="8229600" cy="5334000"/>
          </a:xfrm>
        </p:spPr>
        <p:txBody>
          <a:bodyPr/>
          <a:lstStyle/>
          <a:p>
            <a:pPr>
              <a:lnSpc>
                <a:spcPct val="90000"/>
              </a:lnSpc>
            </a:pPr>
            <a:r>
              <a:rPr lang="en-US" sz="2400"/>
              <a:t>As the aging process continues, body tissues lose elasticity. </a:t>
            </a:r>
          </a:p>
          <a:p>
            <a:pPr>
              <a:lnSpc>
                <a:spcPct val="90000"/>
              </a:lnSpc>
            </a:pPr>
            <a:r>
              <a:rPr lang="en-US" sz="2400"/>
              <a:t>Both the speed and the strength of muscle response diminish. </a:t>
            </a:r>
          </a:p>
          <a:p>
            <a:pPr>
              <a:lnSpc>
                <a:spcPct val="90000"/>
              </a:lnSpc>
            </a:pPr>
            <a:r>
              <a:rPr lang="en-US" sz="2400"/>
              <a:t>This decrease in tissue elasticity effects the lungs particularly which do not expand and contract as effectively as they did earlier.</a:t>
            </a:r>
          </a:p>
          <a:p>
            <a:pPr>
              <a:lnSpc>
                <a:spcPct val="90000"/>
              </a:lnSpc>
            </a:pPr>
            <a:r>
              <a:rPr lang="en-US" sz="2400"/>
              <a:t> This in turn increases the likelyhood that pulmonary congestion and pneumonia may develop.</a:t>
            </a:r>
          </a:p>
          <a:p>
            <a:pPr>
              <a:lnSpc>
                <a:spcPct val="90000"/>
              </a:lnSpc>
            </a:pPr>
            <a:r>
              <a:rPr lang="en-US" sz="2400"/>
              <a:t>The blood vessels also loose their elasticity. </a:t>
            </a:r>
          </a:p>
          <a:p>
            <a:pPr>
              <a:lnSpc>
                <a:spcPct val="90000"/>
              </a:lnSpc>
            </a:pPr>
            <a:r>
              <a:rPr lang="en-US" sz="2400"/>
              <a:t>This loss may eventually lead to an increase in blood pressure and a decrease in effective circulation to all body parts, which could affect the body’s ability to resist infection and to heal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639762"/>
          </a:xfrm>
        </p:spPr>
        <p:txBody>
          <a:bodyPr/>
          <a:lstStyle/>
          <a:p>
            <a:r>
              <a:rPr lang="en-US" sz="4000"/>
              <a:t>….Geriatric patient</a:t>
            </a:r>
          </a:p>
        </p:txBody>
      </p:sp>
      <p:sp>
        <p:nvSpPr>
          <p:cNvPr id="26627" name="Rectangle 3"/>
          <p:cNvSpPr>
            <a:spLocks noGrp="1" noChangeArrowheads="1"/>
          </p:cNvSpPr>
          <p:nvPr>
            <p:ph type="body" idx="1"/>
          </p:nvPr>
        </p:nvSpPr>
        <p:spPr>
          <a:xfrm>
            <a:off x="457200" y="1066800"/>
            <a:ext cx="8229600" cy="5791200"/>
          </a:xfrm>
        </p:spPr>
        <p:txBody>
          <a:bodyPr/>
          <a:lstStyle/>
          <a:p>
            <a:pPr>
              <a:lnSpc>
                <a:spcPct val="90000"/>
              </a:lnSpc>
            </a:pPr>
            <a:r>
              <a:rPr lang="en-US" sz="2400"/>
              <a:t>Because of these factors the elderly person tolerates position changes and temperature changes poorly. </a:t>
            </a:r>
          </a:p>
          <a:p>
            <a:pPr>
              <a:lnSpc>
                <a:spcPct val="90000"/>
              </a:lnSpc>
            </a:pPr>
            <a:r>
              <a:rPr lang="en-US" sz="2800"/>
              <a:t>He/she may not be able to remain in one position longer. </a:t>
            </a:r>
          </a:p>
          <a:p>
            <a:pPr>
              <a:lnSpc>
                <a:spcPct val="90000"/>
              </a:lnSpc>
            </a:pPr>
            <a:r>
              <a:rPr lang="en-US" sz="2800"/>
              <a:t>Head low or feet low position may produce poor circulation to the parts at higher level.  </a:t>
            </a:r>
          </a:p>
          <a:p>
            <a:pPr>
              <a:lnSpc>
                <a:spcPct val="90000"/>
              </a:lnSpc>
            </a:pPr>
            <a:r>
              <a:rPr lang="en-US" sz="2800"/>
              <a:t>At low temperature they become chilled easily. Offering a blanket or a flannel sheet will reduce this problem. </a:t>
            </a:r>
          </a:p>
          <a:p>
            <a:pPr>
              <a:lnSpc>
                <a:spcPct val="90000"/>
              </a:lnSpc>
            </a:pPr>
            <a:r>
              <a:rPr lang="en-US" sz="2800"/>
              <a:t>Skin damage can occur easily when moving, so special care must be taken. </a:t>
            </a:r>
          </a:p>
          <a:p>
            <a:pPr>
              <a:lnSpc>
                <a:spcPct val="90000"/>
              </a:lnSpc>
            </a:pPr>
            <a:r>
              <a:rPr lang="en-US" sz="2400"/>
              <a:t>The swallowing may be slowed and may choke easily. So care must be taken when giving oral contrast agents.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…Geriatric patient</a:t>
            </a:r>
          </a:p>
        </p:txBody>
      </p:sp>
      <p:sp>
        <p:nvSpPr>
          <p:cNvPr id="27651" name="Rectangle 3"/>
          <p:cNvSpPr>
            <a:spLocks noGrp="1" noChangeArrowheads="1"/>
          </p:cNvSpPr>
          <p:nvPr>
            <p:ph type="body" idx="1"/>
          </p:nvPr>
        </p:nvSpPr>
        <p:spPr/>
        <p:txBody>
          <a:bodyPr/>
          <a:lstStyle/>
          <a:p>
            <a:pPr>
              <a:lnSpc>
                <a:spcPct val="90000"/>
              </a:lnSpc>
            </a:pPr>
            <a:r>
              <a:rPr lang="en-US" sz="2400"/>
              <a:t>Slight change in normal routine may disturb physiologic homeostasis in the elderly patient. </a:t>
            </a:r>
          </a:p>
          <a:p>
            <a:pPr>
              <a:lnSpc>
                <a:spcPct val="90000"/>
              </a:lnSpc>
            </a:pPr>
            <a:r>
              <a:rPr lang="en-US" sz="2400"/>
              <a:t>So, if the elderly patient is required to fast prior to a diagnostic procedure, the examination should be scheduled for an early morning hour so that the patient can have his breakfast close to the usual time.</a:t>
            </a:r>
          </a:p>
          <a:p>
            <a:pPr>
              <a:lnSpc>
                <a:spcPct val="90000"/>
              </a:lnSpc>
            </a:pPr>
            <a:r>
              <a:rPr lang="en-US" sz="2400"/>
              <a:t>The mental processes may diminish and a person who stays long hours may be confused. </a:t>
            </a:r>
          </a:p>
          <a:p>
            <a:pPr>
              <a:lnSpc>
                <a:spcPct val="90000"/>
              </a:lnSpc>
            </a:pPr>
            <a:r>
              <a:rPr lang="en-US" sz="2400"/>
              <a:t>The RT must be prepared to assist the patient back to the dressing room, toilet and back to ward etc.</a:t>
            </a:r>
          </a:p>
          <a:p>
            <a:pPr>
              <a:lnSpc>
                <a:spcPct val="90000"/>
              </a:lnSpc>
            </a:pPr>
            <a:r>
              <a:rPr lang="en-US" sz="2400"/>
              <a:t>He should assess the patient’s ability to hear and see.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…geriatric patient</a:t>
            </a:r>
          </a:p>
        </p:txBody>
      </p:sp>
      <p:sp>
        <p:nvSpPr>
          <p:cNvPr id="28675" name="Rectangle 3"/>
          <p:cNvSpPr>
            <a:spLocks noGrp="1" noChangeArrowheads="1"/>
          </p:cNvSpPr>
          <p:nvPr>
            <p:ph type="body" idx="1"/>
          </p:nvPr>
        </p:nvSpPr>
        <p:spPr/>
        <p:txBody>
          <a:bodyPr/>
          <a:lstStyle/>
          <a:p>
            <a:pPr>
              <a:lnSpc>
                <a:spcPct val="80000"/>
              </a:lnSpc>
            </a:pPr>
            <a:r>
              <a:rPr lang="en-US" sz="2800"/>
              <a:t>Increased anxiety may affect the elderly patient’s ability to interpret directions. </a:t>
            </a:r>
          </a:p>
          <a:p>
            <a:pPr>
              <a:lnSpc>
                <a:spcPct val="80000"/>
              </a:lnSpc>
            </a:pPr>
            <a:r>
              <a:rPr lang="en-US" sz="2800"/>
              <a:t>You should give directions in a quiet area and restate the message as often as necessary. </a:t>
            </a:r>
          </a:p>
          <a:p>
            <a:pPr>
              <a:lnSpc>
                <a:spcPct val="80000"/>
              </a:lnSpc>
            </a:pPr>
            <a:r>
              <a:rPr lang="en-US" sz="2800"/>
              <a:t>Never give an elderly patient a list of directions to read or a list of verbal instructions and expect that they will be able to understand and follow them. </a:t>
            </a:r>
          </a:p>
          <a:p>
            <a:pPr>
              <a:lnSpc>
                <a:spcPct val="80000"/>
              </a:lnSpc>
            </a:pPr>
            <a:r>
              <a:rPr lang="en-US" sz="2800"/>
              <a:t>Go over the list with them and have them repeat what the directions state until you are certain that they understand the message.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8229600" cy="1020762"/>
          </a:xfrm>
        </p:spPr>
        <p:txBody>
          <a:bodyPr/>
          <a:lstStyle/>
          <a:p>
            <a:r>
              <a:rPr lang="en-US" sz="4000"/>
              <a:t>3. The Patient with a Head Injury</a:t>
            </a:r>
          </a:p>
        </p:txBody>
      </p:sp>
      <p:sp>
        <p:nvSpPr>
          <p:cNvPr id="30723" name="Rectangle 3"/>
          <p:cNvSpPr>
            <a:spLocks noGrp="1" noChangeArrowheads="1"/>
          </p:cNvSpPr>
          <p:nvPr>
            <p:ph type="body" idx="1"/>
          </p:nvPr>
        </p:nvSpPr>
        <p:spPr/>
        <p:txBody>
          <a:bodyPr/>
          <a:lstStyle/>
          <a:p>
            <a:r>
              <a:rPr lang="en-US"/>
              <a:t>The term head injury may refer to any injury of the skull, the brain, or both, which requires medical attention. </a:t>
            </a:r>
          </a:p>
          <a:p>
            <a:r>
              <a:rPr lang="en-US"/>
              <a:t>These injuries are all potentially serious because they may involve the brain, which is the seat of consciousness and controls every human action.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8229600" cy="792162"/>
          </a:xfrm>
        </p:spPr>
        <p:txBody>
          <a:bodyPr/>
          <a:lstStyle/>
          <a:p>
            <a:r>
              <a:rPr lang="en-US"/>
              <a:t>…Head injury</a:t>
            </a:r>
          </a:p>
        </p:txBody>
      </p:sp>
      <p:sp>
        <p:nvSpPr>
          <p:cNvPr id="31747" name="Rectangle 3"/>
          <p:cNvSpPr>
            <a:spLocks noGrp="1" noChangeArrowheads="1"/>
          </p:cNvSpPr>
          <p:nvPr>
            <p:ph type="body" idx="1"/>
          </p:nvPr>
        </p:nvSpPr>
        <p:spPr>
          <a:xfrm>
            <a:off x="457200" y="1219200"/>
            <a:ext cx="8229600" cy="5181600"/>
          </a:xfrm>
        </p:spPr>
        <p:txBody>
          <a:bodyPr/>
          <a:lstStyle/>
          <a:p>
            <a:pPr>
              <a:lnSpc>
                <a:spcPct val="90000"/>
              </a:lnSpc>
            </a:pPr>
            <a:r>
              <a:rPr lang="en-US" sz="2800"/>
              <a:t>There are two basic types of head injury, open and closed. </a:t>
            </a:r>
          </a:p>
          <a:p>
            <a:pPr>
              <a:lnSpc>
                <a:spcPct val="90000"/>
              </a:lnSpc>
            </a:pPr>
            <a:r>
              <a:rPr lang="en-US" sz="2800"/>
              <a:t>With an open injury to the skull or meninges, the brain is vulnerable to damage and infection because its protective casing has been broken. </a:t>
            </a:r>
          </a:p>
          <a:p>
            <a:pPr>
              <a:lnSpc>
                <a:spcPct val="90000"/>
              </a:lnSpc>
            </a:pPr>
            <a:r>
              <a:rPr lang="en-US" sz="2800"/>
              <a:t>If the injury is closed (blunt injury), the brain tissue may swell; the swelling is limited by the confines of the skull, and the resulting pressure may cause extensive brain damage. </a:t>
            </a:r>
          </a:p>
          <a:p>
            <a:pPr>
              <a:lnSpc>
                <a:spcPct val="90000"/>
              </a:lnSpc>
            </a:pPr>
            <a:r>
              <a:rPr lang="en-US" sz="2800"/>
              <a:t>The brain has little healing power, so any injury to it must be considered potentially permanent and serious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…Head injury </a:t>
            </a:r>
          </a:p>
        </p:txBody>
      </p:sp>
      <p:sp>
        <p:nvSpPr>
          <p:cNvPr id="32771" name="Rectangle 3"/>
          <p:cNvSpPr>
            <a:spLocks noGrp="1" noChangeArrowheads="1"/>
          </p:cNvSpPr>
          <p:nvPr>
            <p:ph type="body" idx="1"/>
          </p:nvPr>
        </p:nvSpPr>
        <p:spPr/>
        <p:txBody>
          <a:bodyPr/>
          <a:lstStyle/>
          <a:p>
            <a:pPr>
              <a:lnSpc>
                <a:spcPct val="80000"/>
              </a:lnSpc>
            </a:pPr>
            <a:r>
              <a:rPr lang="en-US" sz="2800"/>
              <a:t>Fractures at the base of the skull often have accompanying fractures of the facial bones. </a:t>
            </a:r>
          </a:p>
          <a:p>
            <a:pPr>
              <a:lnSpc>
                <a:spcPct val="80000"/>
              </a:lnSpc>
            </a:pPr>
            <a:r>
              <a:rPr lang="en-US" sz="2800"/>
              <a:t>This type of injury may result in a tear in the </a:t>
            </a:r>
            <a:r>
              <a:rPr lang="en-US" sz="2800">
                <a:solidFill>
                  <a:schemeClr val="hlink"/>
                </a:solidFill>
              </a:rPr>
              <a:t>dura</a:t>
            </a:r>
            <a:r>
              <a:rPr lang="en-US" sz="2800"/>
              <a:t>, the outer membrane surrounding the brain and spinal cord, and a leakage of cerebral spinal fluid may result.</a:t>
            </a:r>
          </a:p>
          <a:p>
            <a:pPr>
              <a:lnSpc>
                <a:spcPct val="80000"/>
              </a:lnSpc>
            </a:pPr>
            <a:r>
              <a:rPr lang="en-US" sz="2800"/>
              <a:t>	The RT must consider all patients with head injuries to have accompanying cervical spinal injuries until it is medially disproven. </a:t>
            </a:r>
          </a:p>
          <a:p>
            <a:pPr>
              <a:lnSpc>
                <a:spcPct val="80000"/>
              </a:lnSpc>
            </a:pPr>
            <a:r>
              <a:rPr lang="en-US" sz="2800"/>
              <a:t>Precautions to alleviate potential extension of these injuries must be taken as a matter of routine.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z="4000"/>
              <a:t>Signs and symptoms of Closed head injury</a:t>
            </a:r>
          </a:p>
        </p:txBody>
      </p:sp>
      <p:sp>
        <p:nvSpPr>
          <p:cNvPr id="33795" name="Rectangle 3"/>
          <p:cNvSpPr>
            <a:spLocks noGrp="1" noChangeArrowheads="1"/>
          </p:cNvSpPr>
          <p:nvPr>
            <p:ph type="body" idx="1"/>
          </p:nvPr>
        </p:nvSpPr>
        <p:spPr/>
        <p:txBody>
          <a:bodyPr/>
          <a:lstStyle/>
          <a:p>
            <a:pPr>
              <a:lnSpc>
                <a:spcPct val="90000"/>
              </a:lnSpc>
            </a:pPr>
            <a:r>
              <a:rPr lang="en-US" sz="2400"/>
              <a:t>Varying degree of consciousness ranging from drowsiness, confusion, irritability, and stupor to coma.</a:t>
            </a:r>
          </a:p>
          <a:p>
            <a:pPr>
              <a:lnSpc>
                <a:spcPct val="90000"/>
              </a:lnSpc>
            </a:pPr>
            <a:r>
              <a:rPr lang="en-US" sz="2400"/>
              <a:t>Lucid periods followed by periods of unconsciousness possible.  </a:t>
            </a:r>
          </a:p>
          <a:p>
            <a:pPr>
              <a:lnSpc>
                <a:spcPct val="90000"/>
              </a:lnSpc>
            </a:pPr>
            <a:r>
              <a:rPr lang="en-US" sz="2400"/>
              <a:t>Loss of reflexes</a:t>
            </a:r>
          </a:p>
          <a:p>
            <a:pPr>
              <a:lnSpc>
                <a:spcPct val="90000"/>
              </a:lnSpc>
            </a:pPr>
            <a:r>
              <a:rPr lang="en-US" sz="2400"/>
              <a:t>Changes in vital signs</a:t>
            </a:r>
          </a:p>
          <a:p>
            <a:pPr>
              <a:lnSpc>
                <a:spcPct val="90000"/>
              </a:lnSpc>
            </a:pPr>
            <a:r>
              <a:rPr lang="en-US" sz="2400"/>
              <a:t>Headache, visual disturbances, dizziness, and giddiness</a:t>
            </a:r>
          </a:p>
          <a:p>
            <a:pPr>
              <a:lnSpc>
                <a:spcPct val="90000"/>
              </a:lnSpc>
            </a:pPr>
            <a:r>
              <a:rPr lang="en-US" sz="2400"/>
              <a:t>Gait abnormalities</a:t>
            </a:r>
          </a:p>
          <a:p>
            <a:pPr>
              <a:lnSpc>
                <a:spcPct val="90000"/>
              </a:lnSpc>
            </a:pPr>
            <a:r>
              <a:rPr lang="en-US" sz="2400"/>
              <a:t>Unequal pupil dilatation</a:t>
            </a:r>
          </a:p>
          <a:p>
            <a:pPr>
              <a:lnSpc>
                <a:spcPct val="90000"/>
              </a:lnSpc>
            </a:pPr>
            <a:r>
              <a:rPr lang="en-US" sz="2400"/>
              <a:t>Seizures, vomiting, and hemiparesis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z="4000"/>
              <a:t>Signs &amp; symptoms of open head injury</a:t>
            </a:r>
          </a:p>
        </p:txBody>
      </p:sp>
      <p:sp>
        <p:nvSpPr>
          <p:cNvPr id="34819" name="Rectangle 3"/>
          <p:cNvSpPr>
            <a:spLocks noGrp="1" noChangeArrowheads="1"/>
          </p:cNvSpPr>
          <p:nvPr>
            <p:ph type="body" idx="1"/>
          </p:nvPr>
        </p:nvSpPr>
        <p:spPr>
          <a:xfrm>
            <a:off x="457200" y="1600200"/>
            <a:ext cx="8458200" cy="4953000"/>
          </a:xfrm>
        </p:spPr>
        <p:txBody>
          <a:bodyPr/>
          <a:lstStyle/>
          <a:p>
            <a:pPr>
              <a:lnSpc>
                <a:spcPct val="90000"/>
              </a:lnSpc>
            </a:pPr>
            <a:r>
              <a:rPr lang="en-US" sz="2400"/>
              <a:t>Abrasions, contusions, or lacerations apparent on the skull</a:t>
            </a:r>
          </a:p>
          <a:p>
            <a:pPr>
              <a:lnSpc>
                <a:spcPct val="90000"/>
              </a:lnSpc>
            </a:pPr>
            <a:r>
              <a:rPr lang="en-US" sz="2400"/>
              <a:t>A break or penetration in the skull or meninges apparent by inspection or on radiographs</a:t>
            </a:r>
          </a:p>
          <a:p>
            <a:pPr>
              <a:lnSpc>
                <a:spcPct val="90000"/>
              </a:lnSpc>
            </a:pPr>
            <a:r>
              <a:rPr lang="en-US" sz="2400"/>
              <a:t>Basal fractures may result in leakage of cerebrospinal fluid demonstrated  by leakage of blood on the sheet or dressing surrounded by a yellowish stain (halo sign)</a:t>
            </a:r>
          </a:p>
          <a:p>
            <a:pPr>
              <a:lnSpc>
                <a:spcPct val="90000"/>
              </a:lnSpc>
            </a:pPr>
            <a:r>
              <a:rPr lang="en-US" sz="2400"/>
              <a:t>Varying level of consciousness</a:t>
            </a:r>
          </a:p>
          <a:p>
            <a:pPr>
              <a:lnSpc>
                <a:spcPct val="90000"/>
              </a:lnSpc>
            </a:pPr>
            <a:r>
              <a:rPr lang="en-US" sz="2400"/>
              <a:t>Subconjunctival hemorrhage</a:t>
            </a:r>
          </a:p>
          <a:p>
            <a:pPr>
              <a:lnSpc>
                <a:spcPct val="90000"/>
              </a:lnSpc>
            </a:pPr>
            <a:r>
              <a:rPr lang="en-US" sz="2400"/>
              <a:t>Hearing loss</a:t>
            </a:r>
          </a:p>
          <a:p>
            <a:pPr>
              <a:lnSpc>
                <a:spcPct val="90000"/>
              </a:lnSpc>
            </a:pPr>
            <a:r>
              <a:rPr lang="en-US" sz="2400"/>
              <a:t>Periorbital ecchymosis (raccoon’s eye)</a:t>
            </a:r>
          </a:p>
          <a:p>
            <a:pPr>
              <a:lnSpc>
                <a:spcPct val="90000"/>
              </a:lnSpc>
            </a:pPr>
            <a:r>
              <a:rPr lang="en-US" sz="2400"/>
              <a:t>Facial nerve palsy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868362"/>
          </a:xfrm>
        </p:spPr>
        <p:txBody>
          <a:bodyPr/>
          <a:lstStyle/>
          <a:p>
            <a:r>
              <a:rPr lang="en-US"/>
              <a:t>Behavioral Objectives</a:t>
            </a:r>
          </a:p>
        </p:txBody>
      </p:sp>
      <p:sp>
        <p:nvSpPr>
          <p:cNvPr id="7171" name="Rectangle 3"/>
          <p:cNvSpPr>
            <a:spLocks noGrp="1" noChangeArrowheads="1"/>
          </p:cNvSpPr>
          <p:nvPr>
            <p:ph type="body" idx="1"/>
          </p:nvPr>
        </p:nvSpPr>
        <p:spPr>
          <a:xfrm>
            <a:off x="0" y="1143000"/>
            <a:ext cx="9144000" cy="5486400"/>
          </a:xfrm>
        </p:spPr>
        <p:txBody>
          <a:bodyPr/>
          <a:lstStyle/>
          <a:p>
            <a:pPr>
              <a:lnSpc>
                <a:spcPct val="80000"/>
              </a:lnSpc>
              <a:buFont typeface="Wingdings" pitchFamily="2" charset="2"/>
              <a:buNone/>
            </a:pPr>
            <a:r>
              <a:rPr lang="en-US" sz="2400"/>
              <a:t>After studying this lesson The student will be able to:</a:t>
            </a:r>
          </a:p>
          <a:p>
            <a:pPr>
              <a:lnSpc>
                <a:spcPct val="80000"/>
              </a:lnSpc>
              <a:buFont typeface="Wingdings" pitchFamily="2" charset="2"/>
              <a:buNone/>
            </a:pPr>
            <a:r>
              <a:rPr lang="en-US" sz="2400"/>
              <a:t>1. list the special care considerations necessary in diagnostic imaging/radio therapy when the patient is infant or child.</a:t>
            </a:r>
          </a:p>
          <a:p>
            <a:pPr>
              <a:lnSpc>
                <a:spcPct val="80000"/>
              </a:lnSpc>
              <a:buFont typeface="Wingdings" pitchFamily="2" charset="2"/>
              <a:buNone/>
            </a:pPr>
            <a:r>
              <a:rPr lang="en-US" sz="2400"/>
              <a:t>2. demonstrate the safe methods of restraining a pediatric patient.</a:t>
            </a:r>
          </a:p>
          <a:p>
            <a:pPr>
              <a:lnSpc>
                <a:spcPct val="80000"/>
              </a:lnSpc>
              <a:buFont typeface="Wingdings" pitchFamily="2" charset="2"/>
              <a:buNone/>
            </a:pPr>
            <a:r>
              <a:rPr lang="en-US" sz="2400"/>
              <a:t>3. list the special problems of the geriatric patient in diagnostic imaging and the special care required for them.</a:t>
            </a:r>
          </a:p>
          <a:p>
            <a:pPr>
              <a:lnSpc>
                <a:spcPct val="80000"/>
              </a:lnSpc>
              <a:buFont typeface="Wingdings" pitchFamily="2" charset="2"/>
              <a:buNone/>
            </a:pPr>
            <a:r>
              <a:rPr lang="en-US" sz="2400"/>
              <a:t>4. list the precautions to be taken if the patient has a head injury.</a:t>
            </a:r>
          </a:p>
          <a:p>
            <a:pPr>
              <a:lnSpc>
                <a:spcPct val="80000"/>
              </a:lnSpc>
              <a:buFont typeface="Wingdings" pitchFamily="2" charset="2"/>
              <a:buNone/>
            </a:pPr>
            <a:r>
              <a:rPr lang="en-US" sz="2400"/>
              <a:t>5. list the precautions to be taken if the patient has facial injury.</a:t>
            </a:r>
          </a:p>
          <a:p>
            <a:pPr>
              <a:lnSpc>
                <a:spcPct val="80000"/>
              </a:lnSpc>
              <a:buFont typeface="Wingdings" pitchFamily="2" charset="2"/>
              <a:buNone/>
            </a:pPr>
            <a:r>
              <a:rPr lang="en-US" sz="2400"/>
              <a:t>6. list the precautions to be taken if the patient has a possible spinal cord injury.</a:t>
            </a:r>
          </a:p>
          <a:p>
            <a:pPr>
              <a:lnSpc>
                <a:spcPct val="80000"/>
              </a:lnSpc>
              <a:buFont typeface="Wingdings" pitchFamily="2" charset="2"/>
              <a:buNone/>
            </a:pPr>
            <a:r>
              <a:rPr lang="en-US" sz="2400"/>
              <a:t>7. list the precautions to be taken if the patient has a fracture or possible fracture.</a:t>
            </a:r>
          </a:p>
          <a:p>
            <a:pPr>
              <a:lnSpc>
                <a:spcPct val="80000"/>
              </a:lnSpc>
              <a:buFont typeface="Wingdings" pitchFamily="2" charset="2"/>
              <a:buNone/>
            </a:pPr>
            <a:r>
              <a:rPr lang="en-US" sz="2400"/>
              <a:t>8. list the precautions to be taken if the patient is confused, agitated , or assaultive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RT Action</a:t>
            </a:r>
          </a:p>
        </p:txBody>
      </p:sp>
      <p:sp>
        <p:nvSpPr>
          <p:cNvPr id="35843" name="Rectangle 3"/>
          <p:cNvSpPr>
            <a:spLocks noGrp="1" noChangeArrowheads="1"/>
          </p:cNvSpPr>
          <p:nvPr>
            <p:ph type="body" idx="1"/>
          </p:nvPr>
        </p:nvSpPr>
        <p:spPr/>
        <p:txBody>
          <a:bodyPr/>
          <a:lstStyle/>
          <a:p>
            <a:pPr>
              <a:lnSpc>
                <a:spcPct val="90000"/>
              </a:lnSpc>
            </a:pPr>
            <a:r>
              <a:rPr lang="en-US" sz="2400"/>
              <a:t>Keep the head and neck immobilized until injury to the cervical spine is ruled out.</a:t>
            </a:r>
          </a:p>
          <a:p>
            <a:pPr>
              <a:lnSpc>
                <a:spcPct val="90000"/>
              </a:lnSpc>
            </a:pPr>
            <a:r>
              <a:rPr lang="en-US" sz="2400"/>
              <a:t>Do not remove the sandbags, collars, or dressings; make all radiographs with these in place.</a:t>
            </a:r>
          </a:p>
          <a:p>
            <a:pPr>
              <a:lnSpc>
                <a:spcPct val="90000"/>
              </a:lnSpc>
            </a:pPr>
            <a:r>
              <a:rPr lang="en-US" sz="2400"/>
              <a:t>Wear sterile gloves if in contact with open wounds to prevent infection.</a:t>
            </a:r>
          </a:p>
          <a:p>
            <a:pPr>
              <a:lnSpc>
                <a:spcPct val="90000"/>
              </a:lnSpc>
            </a:pPr>
            <a:r>
              <a:rPr lang="en-US" sz="2400"/>
              <a:t>Check vital sings</a:t>
            </a:r>
          </a:p>
          <a:p>
            <a:pPr>
              <a:lnSpc>
                <a:spcPct val="90000"/>
              </a:lnSpc>
            </a:pPr>
            <a:r>
              <a:rPr lang="en-US" sz="2400"/>
              <a:t>Observe for signs and symptoms of hypoxia, respiratory arrest, changes of level of consciousness.</a:t>
            </a:r>
          </a:p>
          <a:p>
            <a:pPr>
              <a:lnSpc>
                <a:spcPct val="90000"/>
              </a:lnSpc>
            </a:pPr>
            <a:r>
              <a:rPr lang="en-US" sz="2400"/>
              <a:t>Notify the physician or the nurse.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z="4000"/>
              <a:t>4. The patient with a facial injury</a:t>
            </a:r>
          </a:p>
        </p:txBody>
      </p:sp>
      <p:sp>
        <p:nvSpPr>
          <p:cNvPr id="36867" name="Rectangle 3"/>
          <p:cNvSpPr>
            <a:spLocks noGrp="1" noChangeArrowheads="1"/>
          </p:cNvSpPr>
          <p:nvPr>
            <p:ph type="body" idx="1"/>
          </p:nvPr>
        </p:nvSpPr>
        <p:spPr/>
        <p:txBody>
          <a:bodyPr/>
          <a:lstStyle/>
          <a:p>
            <a:r>
              <a:rPr lang="en-US" sz="2800"/>
              <a:t>Injuries to the facial bones are usually associated with injury to soft tissues of the face. </a:t>
            </a:r>
          </a:p>
          <a:p>
            <a:r>
              <a:rPr lang="en-US" sz="2800"/>
              <a:t>Often these injuries do not seem serious, but they are all potentially disfiguring. </a:t>
            </a:r>
          </a:p>
          <a:p>
            <a:r>
              <a:rPr lang="en-US" sz="2800"/>
              <a:t>The RT must treat all patients who have serious facial injuries as if they also have basal skull fractures and injuries of the cervical spine until such injuries are ruled out.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title"/>
          </p:nvPr>
        </p:nvSpPr>
        <p:spPr>
          <a:xfrm>
            <a:off x="457200" y="274638"/>
            <a:ext cx="8229600" cy="792162"/>
          </a:xfrm>
        </p:spPr>
        <p:txBody>
          <a:bodyPr/>
          <a:lstStyle/>
          <a:p>
            <a:r>
              <a:rPr lang="en-US" sz="4000"/>
              <a:t>Signs &amp; symptoms of facial injury</a:t>
            </a:r>
          </a:p>
        </p:txBody>
      </p:sp>
      <p:sp>
        <p:nvSpPr>
          <p:cNvPr id="37891" name="Rectangle 3"/>
          <p:cNvSpPr>
            <a:spLocks noGrp="1" noChangeArrowheads="1"/>
          </p:cNvSpPr>
          <p:nvPr>
            <p:ph type="body" sz="half" idx="1"/>
          </p:nvPr>
        </p:nvSpPr>
        <p:spPr>
          <a:xfrm>
            <a:off x="457200" y="1295400"/>
            <a:ext cx="4038600" cy="5334000"/>
          </a:xfrm>
        </p:spPr>
        <p:txBody>
          <a:bodyPr/>
          <a:lstStyle/>
          <a:p>
            <a:pPr>
              <a:lnSpc>
                <a:spcPct val="80000"/>
              </a:lnSpc>
            </a:pPr>
            <a:r>
              <a:rPr lang="en-US" sz="2400"/>
              <a:t>Misalignment of the face or teeth</a:t>
            </a:r>
          </a:p>
          <a:p>
            <a:pPr>
              <a:lnSpc>
                <a:spcPct val="80000"/>
              </a:lnSpc>
            </a:pPr>
            <a:r>
              <a:rPr lang="en-US" sz="2400"/>
              <a:t>Pain at site of injury</a:t>
            </a:r>
          </a:p>
          <a:p>
            <a:pPr>
              <a:lnSpc>
                <a:spcPct val="80000"/>
              </a:lnSpc>
            </a:pPr>
            <a:r>
              <a:rPr lang="en-US" sz="2400"/>
              <a:t>Eccymosis of the floor of mouth and buccal mucosa</a:t>
            </a:r>
          </a:p>
          <a:p>
            <a:pPr>
              <a:lnSpc>
                <a:spcPct val="80000"/>
              </a:lnSpc>
            </a:pPr>
            <a:r>
              <a:rPr lang="en-US" sz="2400"/>
              <a:t>Distortion of facial symmetry</a:t>
            </a:r>
          </a:p>
          <a:p>
            <a:pPr>
              <a:lnSpc>
                <a:spcPct val="80000"/>
              </a:lnSpc>
            </a:pPr>
            <a:r>
              <a:rPr lang="en-US" sz="2400"/>
              <a:t>Inability to close the jaw</a:t>
            </a:r>
          </a:p>
          <a:p>
            <a:pPr>
              <a:lnSpc>
                <a:spcPct val="80000"/>
              </a:lnSpc>
            </a:pPr>
            <a:r>
              <a:rPr lang="en-US" sz="2400"/>
              <a:t>Edema</a:t>
            </a:r>
          </a:p>
          <a:p>
            <a:pPr>
              <a:lnSpc>
                <a:spcPct val="80000"/>
              </a:lnSpc>
            </a:pPr>
            <a:r>
              <a:rPr lang="en-US" sz="2400"/>
              <a:t>Abnormal movement of the face or jaw</a:t>
            </a:r>
          </a:p>
          <a:p>
            <a:pPr>
              <a:lnSpc>
                <a:spcPct val="80000"/>
              </a:lnSpc>
            </a:pPr>
            <a:r>
              <a:rPr lang="en-US" sz="2400"/>
              <a:t>Flatness of the cheek</a:t>
            </a:r>
          </a:p>
          <a:p>
            <a:pPr>
              <a:lnSpc>
                <a:spcPct val="80000"/>
              </a:lnSpc>
            </a:pPr>
            <a:r>
              <a:rPr lang="en-US" sz="2400"/>
              <a:t>Loss of sensation on side of injury </a:t>
            </a:r>
          </a:p>
        </p:txBody>
      </p:sp>
      <p:sp>
        <p:nvSpPr>
          <p:cNvPr id="37893" name="Rectangle 5"/>
          <p:cNvSpPr>
            <a:spLocks noGrp="1" noChangeArrowheads="1"/>
          </p:cNvSpPr>
          <p:nvPr>
            <p:ph type="body" sz="half" idx="2"/>
          </p:nvPr>
        </p:nvSpPr>
        <p:spPr>
          <a:xfrm>
            <a:off x="4648200" y="1371600"/>
            <a:ext cx="4038600" cy="5257800"/>
          </a:xfrm>
        </p:spPr>
        <p:txBody>
          <a:bodyPr/>
          <a:lstStyle/>
          <a:p>
            <a:pPr>
              <a:lnSpc>
                <a:spcPct val="80000"/>
              </a:lnSpc>
            </a:pPr>
            <a:r>
              <a:rPr lang="en-US" sz="2400"/>
              <a:t>Diplopia</a:t>
            </a:r>
          </a:p>
          <a:p>
            <a:pPr>
              <a:lnSpc>
                <a:spcPct val="80000"/>
              </a:lnSpc>
            </a:pPr>
            <a:r>
              <a:rPr lang="en-US" sz="2400"/>
              <a:t>Blindness caused by detached retina</a:t>
            </a:r>
          </a:p>
          <a:p>
            <a:pPr>
              <a:lnSpc>
                <a:spcPct val="80000"/>
              </a:lnSpc>
            </a:pPr>
            <a:r>
              <a:rPr lang="en-US" sz="2400"/>
              <a:t>Nosebleed</a:t>
            </a:r>
          </a:p>
          <a:p>
            <a:pPr>
              <a:lnSpc>
                <a:spcPct val="80000"/>
              </a:lnSpc>
            </a:pPr>
            <a:r>
              <a:rPr lang="en-US" sz="2400"/>
              <a:t>Conjunctival hemorrhage</a:t>
            </a:r>
          </a:p>
          <a:p>
            <a:pPr>
              <a:lnSpc>
                <a:spcPct val="80000"/>
              </a:lnSpc>
            </a:pPr>
            <a:r>
              <a:rPr lang="en-US" sz="2400"/>
              <a:t>Paresthesia</a:t>
            </a:r>
          </a:p>
          <a:p>
            <a:pPr>
              <a:lnSpc>
                <a:spcPct val="80000"/>
              </a:lnSpc>
            </a:pPr>
            <a:r>
              <a:rPr lang="en-US" sz="2400"/>
              <a:t>Halo sign (indicates basal skull fracture with leaking cerebrospinal fluid)</a:t>
            </a:r>
          </a:p>
          <a:p>
            <a:pPr>
              <a:lnSpc>
                <a:spcPct val="80000"/>
              </a:lnSpc>
            </a:pPr>
            <a:r>
              <a:rPr lang="en-US" sz="2400"/>
              <a:t>Changes in level of consciousness</a:t>
            </a:r>
          </a:p>
          <a:p>
            <a:pPr>
              <a:lnSpc>
                <a:spcPct val="80000"/>
              </a:lnSpc>
            </a:pPr>
            <a:endParaRPr lang="en-US" sz="2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74638"/>
            <a:ext cx="8229600" cy="868362"/>
          </a:xfrm>
        </p:spPr>
        <p:txBody>
          <a:bodyPr/>
          <a:lstStyle/>
          <a:p>
            <a:r>
              <a:rPr lang="en-US"/>
              <a:t>RT action</a:t>
            </a:r>
          </a:p>
        </p:txBody>
      </p:sp>
      <p:sp>
        <p:nvSpPr>
          <p:cNvPr id="39939" name="Rectangle 3"/>
          <p:cNvSpPr>
            <a:spLocks noGrp="1" noChangeArrowheads="1"/>
          </p:cNvSpPr>
          <p:nvPr>
            <p:ph type="body" idx="1"/>
          </p:nvPr>
        </p:nvSpPr>
        <p:spPr>
          <a:xfrm>
            <a:off x="457200" y="1219200"/>
            <a:ext cx="8229600" cy="5029200"/>
          </a:xfrm>
        </p:spPr>
        <p:txBody>
          <a:bodyPr/>
          <a:lstStyle/>
          <a:p>
            <a:pPr>
              <a:lnSpc>
                <a:spcPct val="90000"/>
              </a:lnSpc>
            </a:pPr>
            <a:r>
              <a:rPr lang="en-US" sz="2400"/>
              <a:t>Observe for airway obstruction. Watch for noisy, labored respiration.</a:t>
            </a:r>
          </a:p>
          <a:p>
            <a:pPr>
              <a:lnSpc>
                <a:spcPct val="90000"/>
              </a:lnSpc>
            </a:pPr>
            <a:r>
              <a:rPr lang="en-US" sz="2400"/>
              <a:t>Do not remove sandbags, collars, or other supportive devices or move a patient unless supervised by a doctor</a:t>
            </a:r>
          </a:p>
          <a:p>
            <a:pPr>
              <a:lnSpc>
                <a:spcPct val="90000"/>
              </a:lnSpc>
            </a:pPr>
            <a:r>
              <a:rPr lang="en-US" sz="2400"/>
              <a:t>Apply a sterile pressure dressing if bleeding is profuse and call for assistance.</a:t>
            </a:r>
          </a:p>
          <a:p>
            <a:pPr>
              <a:lnSpc>
                <a:spcPct val="90000"/>
              </a:lnSpc>
            </a:pPr>
            <a:r>
              <a:rPr lang="en-US" sz="2400"/>
              <a:t>(Patient must not be suctioned through nasal passages).</a:t>
            </a:r>
          </a:p>
          <a:p>
            <a:pPr>
              <a:lnSpc>
                <a:spcPct val="90000"/>
              </a:lnSpc>
            </a:pPr>
            <a:r>
              <a:rPr lang="en-US" sz="2400"/>
              <a:t>Wear sterile gloves if in contact with open wounds.</a:t>
            </a:r>
          </a:p>
          <a:p>
            <a:pPr>
              <a:lnSpc>
                <a:spcPct val="90000"/>
              </a:lnSpc>
            </a:pPr>
            <a:r>
              <a:rPr lang="en-US" sz="2400"/>
              <a:t>If you find teeth that have fallen out, place them in a container moistened with gauze soaked in sterile water.</a:t>
            </a:r>
          </a:p>
          <a:p>
            <a:pPr>
              <a:lnSpc>
                <a:spcPct val="90000"/>
              </a:lnSpc>
            </a:pPr>
            <a:r>
              <a:rPr lang="en-US" sz="2400"/>
              <a:t>Be prepared to assist with oxygen and other emergency treatment if necessary.</a:t>
            </a:r>
          </a:p>
          <a:p>
            <a:pPr>
              <a:lnSpc>
                <a:spcPct val="90000"/>
              </a:lnSpc>
            </a:pPr>
            <a:r>
              <a:rPr lang="en-US" sz="2400"/>
              <a:t>Observe for symptoms of shock; notify the physician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274638"/>
            <a:ext cx="9144000" cy="1143000"/>
          </a:xfrm>
        </p:spPr>
        <p:txBody>
          <a:bodyPr/>
          <a:lstStyle/>
          <a:p>
            <a:r>
              <a:rPr lang="en-US" sz="4000"/>
              <a:t>5. The patient with a spinal cord injury</a:t>
            </a:r>
          </a:p>
        </p:txBody>
      </p:sp>
      <p:sp>
        <p:nvSpPr>
          <p:cNvPr id="40963" name="Rectangle 3"/>
          <p:cNvSpPr>
            <a:spLocks noGrp="1" noChangeArrowheads="1"/>
          </p:cNvSpPr>
          <p:nvPr>
            <p:ph type="body" idx="1"/>
          </p:nvPr>
        </p:nvSpPr>
        <p:spPr>
          <a:xfrm>
            <a:off x="457200" y="1600200"/>
            <a:ext cx="8229600" cy="4800600"/>
          </a:xfrm>
        </p:spPr>
        <p:txBody>
          <a:bodyPr/>
          <a:lstStyle/>
          <a:p>
            <a:pPr>
              <a:lnSpc>
                <a:spcPct val="80000"/>
              </a:lnSpc>
            </a:pPr>
            <a:r>
              <a:rPr lang="en-US" sz="2400"/>
              <a:t>The spinal cord carries messages from the brain to the peripheral nervous system. </a:t>
            </a:r>
          </a:p>
          <a:p>
            <a:pPr>
              <a:lnSpc>
                <a:spcPct val="80000"/>
              </a:lnSpc>
            </a:pPr>
            <a:r>
              <a:rPr lang="en-US" sz="2400"/>
              <a:t>It is housed in the vertebral canal, which extends down the length of the vertebral column. </a:t>
            </a:r>
          </a:p>
          <a:p>
            <a:pPr>
              <a:lnSpc>
                <a:spcPct val="80000"/>
              </a:lnSpc>
            </a:pPr>
            <a:r>
              <a:rPr lang="en-US" sz="2400"/>
              <a:t>The spinal cord is protected by the fluid in the canal and by the vertebrae. </a:t>
            </a:r>
          </a:p>
          <a:p>
            <a:pPr>
              <a:lnSpc>
                <a:spcPct val="80000"/>
              </a:lnSpc>
            </a:pPr>
            <a:r>
              <a:rPr lang="en-US" sz="2400"/>
              <a:t>Motor function depends on the transmission of messages from the brain to the spinal nerves on either side of the spinal cord. </a:t>
            </a:r>
          </a:p>
          <a:p>
            <a:pPr>
              <a:lnSpc>
                <a:spcPct val="80000"/>
              </a:lnSpc>
            </a:pPr>
            <a:r>
              <a:rPr lang="en-US" sz="2400"/>
              <a:t>Injury to or severing of the spinal cord causes message transmission to cease. </a:t>
            </a:r>
          </a:p>
          <a:p>
            <a:pPr>
              <a:lnSpc>
                <a:spcPct val="80000"/>
              </a:lnSpc>
            </a:pPr>
            <a:r>
              <a:rPr lang="en-US" sz="2400"/>
              <a:t>The result is a cessation of motor function and partial or complete cessation of physical function from the level of damage to the cord to all parts below that level</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….spinal injury</a:t>
            </a:r>
          </a:p>
        </p:txBody>
      </p:sp>
      <p:sp>
        <p:nvSpPr>
          <p:cNvPr id="41987" name="Rectangle 3"/>
          <p:cNvSpPr>
            <a:spLocks noGrp="1" noChangeArrowheads="1"/>
          </p:cNvSpPr>
          <p:nvPr>
            <p:ph type="body" idx="1"/>
          </p:nvPr>
        </p:nvSpPr>
        <p:spPr/>
        <p:txBody>
          <a:bodyPr/>
          <a:lstStyle/>
          <a:p>
            <a:pPr>
              <a:lnSpc>
                <a:spcPct val="90000"/>
              </a:lnSpc>
            </a:pPr>
            <a:r>
              <a:rPr lang="en-US" sz="2800"/>
              <a:t>Most spinal cord injuries occur in the cervical or lumbar areas because these are the most mobile parts of the spinal column. </a:t>
            </a:r>
          </a:p>
          <a:p>
            <a:pPr>
              <a:lnSpc>
                <a:spcPct val="90000"/>
              </a:lnSpc>
            </a:pPr>
            <a:r>
              <a:rPr lang="en-US" sz="2800"/>
              <a:t>The spinal cord loses its protection when there is injury to the protective vertebrae, and such an injury may result in compression or complete severing of the cord. </a:t>
            </a:r>
          </a:p>
          <a:p>
            <a:pPr>
              <a:lnSpc>
                <a:spcPct val="90000"/>
              </a:lnSpc>
            </a:pPr>
            <a:r>
              <a:rPr lang="en-US" sz="2800"/>
              <a:t>Cord tissue, like brain tissue, has little healing power; injuries to it usually cause permanent damage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z="4000"/>
              <a:t>Signs &amp; symptoms of Complete transaction of spinal cord</a:t>
            </a:r>
          </a:p>
        </p:txBody>
      </p:sp>
      <p:sp>
        <p:nvSpPr>
          <p:cNvPr id="43011" name="Rectangle 3"/>
          <p:cNvSpPr>
            <a:spLocks noGrp="1" noChangeArrowheads="1"/>
          </p:cNvSpPr>
          <p:nvPr>
            <p:ph type="body" idx="1"/>
          </p:nvPr>
        </p:nvSpPr>
        <p:spPr>
          <a:xfrm>
            <a:off x="457200" y="1600200"/>
            <a:ext cx="8229600" cy="4953000"/>
          </a:xfrm>
        </p:spPr>
        <p:txBody>
          <a:bodyPr/>
          <a:lstStyle/>
          <a:p>
            <a:r>
              <a:rPr lang="en-US" sz="2800"/>
              <a:t>Flaccid paralysis of the skeletal muscles below the level of the injury</a:t>
            </a:r>
          </a:p>
          <a:p>
            <a:r>
              <a:rPr lang="en-US" sz="2800"/>
              <a:t>Loss of all sensation (touch, pain, temperature, or pressure) below the level of injury; pain at site of injury possible</a:t>
            </a:r>
          </a:p>
          <a:p>
            <a:r>
              <a:rPr lang="en-US" sz="2800"/>
              <a:t>Absence of somatic and visceral sensations below the site of injury</a:t>
            </a:r>
          </a:p>
          <a:p>
            <a:r>
              <a:rPr lang="en-US" sz="2800"/>
              <a:t>Unstable, lowered blood pressure</a:t>
            </a:r>
          </a:p>
          <a:p>
            <a:r>
              <a:rPr lang="en-US" sz="2800"/>
              <a:t>Loss of ability to perspire below level of injury</a:t>
            </a:r>
          </a:p>
          <a:p>
            <a:r>
              <a:rPr lang="en-US" sz="2800"/>
              <a:t>Bowel and bladder incontinence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z="4000"/>
              <a:t>Signs &amp; symptoms of partial transaction of spinal cord</a:t>
            </a:r>
          </a:p>
        </p:txBody>
      </p:sp>
      <p:sp>
        <p:nvSpPr>
          <p:cNvPr id="44035" name="Rectangle 3"/>
          <p:cNvSpPr>
            <a:spLocks noGrp="1" noChangeArrowheads="1"/>
          </p:cNvSpPr>
          <p:nvPr>
            <p:ph type="body" idx="1"/>
          </p:nvPr>
        </p:nvSpPr>
        <p:spPr/>
        <p:txBody>
          <a:bodyPr/>
          <a:lstStyle/>
          <a:p>
            <a:r>
              <a:rPr lang="en-US"/>
              <a:t>Asymmetrical, flaccid paralysis below level of injury</a:t>
            </a:r>
          </a:p>
          <a:p>
            <a:r>
              <a:rPr lang="en-US"/>
              <a:t>Asymmetrical loss of reflexes</a:t>
            </a:r>
          </a:p>
          <a:p>
            <a:r>
              <a:rPr lang="en-US"/>
              <a:t>Some sensory retention: feeling of pain, temperature, pressure, and touch</a:t>
            </a:r>
          </a:p>
          <a:p>
            <a:r>
              <a:rPr lang="en-US"/>
              <a:t>Some somatic and visceral sensation</a:t>
            </a:r>
          </a:p>
          <a:p>
            <a:r>
              <a:rPr lang="en-US"/>
              <a:t>More stable blood pressure</a:t>
            </a:r>
          </a:p>
          <a:p>
            <a:r>
              <a:rPr lang="en-US"/>
              <a:t>Ability to perspire intact unilaterally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4638"/>
            <a:ext cx="8229600" cy="715962"/>
          </a:xfrm>
        </p:spPr>
        <p:txBody>
          <a:bodyPr/>
          <a:lstStyle/>
          <a:p>
            <a:r>
              <a:rPr lang="en-US" sz="4000"/>
              <a:t>RT action</a:t>
            </a:r>
          </a:p>
        </p:txBody>
      </p:sp>
      <p:sp>
        <p:nvSpPr>
          <p:cNvPr id="45059" name="Rectangle 3"/>
          <p:cNvSpPr>
            <a:spLocks noGrp="1" noChangeArrowheads="1"/>
          </p:cNvSpPr>
          <p:nvPr>
            <p:ph type="body" idx="1"/>
          </p:nvPr>
        </p:nvSpPr>
        <p:spPr>
          <a:xfrm>
            <a:off x="457200" y="1295400"/>
            <a:ext cx="8229600" cy="5181600"/>
          </a:xfrm>
        </p:spPr>
        <p:txBody>
          <a:bodyPr/>
          <a:lstStyle/>
          <a:p>
            <a:pPr>
              <a:lnSpc>
                <a:spcPct val="90000"/>
              </a:lnSpc>
            </a:pPr>
            <a:r>
              <a:rPr lang="en-US" sz="2400"/>
              <a:t>Monitor vital signs with special attention to respiration.</a:t>
            </a:r>
          </a:p>
          <a:p>
            <a:pPr>
              <a:lnSpc>
                <a:spcPct val="90000"/>
              </a:lnSpc>
            </a:pPr>
            <a:r>
              <a:rPr lang="en-US" sz="2400"/>
              <a:t>Maintain an open airway; call for assistance if respirations become noisy or labored.</a:t>
            </a:r>
          </a:p>
          <a:p>
            <a:pPr>
              <a:lnSpc>
                <a:spcPct val="90000"/>
              </a:lnSpc>
            </a:pPr>
            <a:r>
              <a:rPr lang="en-US" sz="2400"/>
              <a:t>Do not move the patient for radiographs until diagnosis is confirmed and physician instructs.</a:t>
            </a:r>
          </a:p>
          <a:p>
            <a:pPr>
              <a:lnSpc>
                <a:spcPct val="90000"/>
              </a:lnSpc>
            </a:pPr>
            <a:r>
              <a:rPr lang="en-US" sz="2400"/>
              <a:t>Do not move head or neck even if it is in an awkward position</a:t>
            </a:r>
          </a:p>
          <a:p>
            <a:pPr>
              <a:lnSpc>
                <a:spcPct val="90000"/>
              </a:lnSpc>
            </a:pPr>
            <a:r>
              <a:rPr lang="en-US" sz="2400"/>
              <a:t>Do not remove sand bags, collars, antishock garments, or other supports until diagnosis is confirmed and physician advices</a:t>
            </a:r>
          </a:p>
          <a:p>
            <a:pPr>
              <a:lnSpc>
                <a:spcPct val="90000"/>
              </a:lnSpc>
            </a:pPr>
            <a:r>
              <a:rPr lang="en-US" sz="2400"/>
              <a:t>Observe for signs and symptoms of shock</a:t>
            </a:r>
          </a:p>
          <a:p>
            <a:pPr>
              <a:lnSpc>
                <a:spcPct val="90000"/>
              </a:lnSpc>
            </a:pPr>
            <a:r>
              <a:rPr lang="en-US" sz="2400"/>
              <a:t>If patient is to be moved, do so with at least four persons assisting and under medical supervision.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z="4000"/>
              <a:t>6. The patient with a fractured extremity</a:t>
            </a:r>
          </a:p>
        </p:txBody>
      </p:sp>
      <p:sp>
        <p:nvSpPr>
          <p:cNvPr id="46083" name="Rectangle 3"/>
          <p:cNvSpPr>
            <a:spLocks noGrp="1" noChangeArrowheads="1"/>
          </p:cNvSpPr>
          <p:nvPr>
            <p:ph type="body" idx="1"/>
          </p:nvPr>
        </p:nvSpPr>
        <p:spPr>
          <a:xfrm>
            <a:off x="457200" y="1600200"/>
            <a:ext cx="8229600" cy="4800600"/>
          </a:xfrm>
        </p:spPr>
        <p:txBody>
          <a:bodyPr/>
          <a:lstStyle/>
          <a:p>
            <a:pPr>
              <a:lnSpc>
                <a:spcPct val="80000"/>
              </a:lnSpc>
            </a:pPr>
            <a:r>
              <a:rPr lang="en-US" sz="2800"/>
              <a:t>A fracture may be defined as a disturbance in the continuity of a bone. Fractures can be classified simply as </a:t>
            </a:r>
            <a:r>
              <a:rPr lang="en-US" sz="2800">
                <a:solidFill>
                  <a:schemeClr val="hlink"/>
                </a:solidFill>
              </a:rPr>
              <a:t>open or closed</a:t>
            </a:r>
            <a:r>
              <a:rPr lang="en-US" sz="2800"/>
              <a:t>. </a:t>
            </a:r>
          </a:p>
          <a:p>
            <a:pPr>
              <a:lnSpc>
                <a:spcPct val="80000"/>
              </a:lnSpc>
            </a:pPr>
            <a:r>
              <a:rPr lang="en-US" sz="2800"/>
              <a:t>The term </a:t>
            </a:r>
            <a:r>
              <a:rPr lang="en-US" sz="2800">
                <a:solidFill>
                  <a:schemeClr val="hlink"/>
                </a:solidFill>
              </a:rPr>
              <a:t>‘</a:t>
            </a:r>
            <a:r>
              <a:rPr lang="en-US" sz="2800" b="1">
                <a:solidFill>
                  <a:schemeClr val="hlink"/>
                </a:solidFill>
              </a:rPr>
              <a:t>open fracture’</a:t>
            </a:r>
            <a:r>
              <a:rPr lang="en-US" sz="2800"/>
              <a:t> indicates a visible wound that extends between the fracture and the skin surface. The broken bone itself often breaks through the soft tissue, making the fracture clearly visible.</a:t>
            </a:r>
          </a:p>
          <a:p>
            <a:pPr>
              <a:lnSpc>
                <a:spcPct val="80000"/>
              </a:lnSpc>
            </a:pPr>
            <a:r>
              <a:rPr lang="en-US" sz="2800"/>
              <a:t>A </a:t>
            </a:r>
            <a:r>
              <a:rPr lang="en-US" sz="2800" b="1">
                <a:solidFill>
                  <a:schemeClr val="hlink"/>
                </a:solidFill>
              </a:rPr>
              <a:t>‘closed fracture’</a:t>
            </a:r>
            <a:r>
              <a:rPr lang="en-US" sz="2800"/>
              <a:t> may not be obvious to the untrained eye. Often there is swelling around the injured area, pain, and a deformity of the limb. All or some of these symptoms may be absent and a closed fracture still be present.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Introduction</a:t>
            </a:r>
          </a:p>
        </p:txBody>
      </p:sp>
      <p:sp>
        <p:nvSpPr>
          <p:cNvPr id="8195" name="Rectangle 3"/>
          <p:cNvSpPr>
            <a:spLocks noGrp="1" noChangeArrowheads="1"/>
          </p:cNvSpPr>
          <p:nvPr>
            <p:ph type="body" idx="1"/>
          </p:nvPr>
        </p:nvSpPr>
        <p:spPr/>
        <p:txBody>
          <a:bodyPr/>
          <a:lstStyle/>
          <a:p>
            <a:r>
              <a:rPr lang="en-US"/>
              <a:t>Pediatric patients range in age from infancy to 14 years of age. </a:t>
            </a:r>
          </a:p>
          <a:p>
            <a:r>
              <a:rPr lang="en-US"/>
              <a:t>They require special care, depending on their age  and their ability to understand. </a:t>
            </a:r>
          </a:p>
          <a:p>
            <a:r>
              <a:rPr lang="en-US"/>
              <a:t>The RT must first determine the age of the child and then decide how he will communicate most successfully  with the child.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74638"/>
            <a:ext cx="8229600" cy="715962"/>
          </a:xfrm>
        </p:spPr>
        <p:txBody>
          <a:bodyPr/>
          <a:lstStyle/>
          <a:p>
            <a:r>
              <a:rPr lang="en-US" sz="4000"/>
              <a:t>…..fracture</a:t>
            </a:r>
          </a:p>
        </p:txBody>
      </p:sp>
      <p:sp>
        <p:nvSpPr>
          <p:cNvPr id="47107" name="Rectangle 3"/>
          <p:cNvSpPr>
            <a:spLocks noGrp="1" noChangeArrowheads="1"/>
          </p:cNvSpPr>
          <p:nvPr>
            <p:ph type="body" idx="1"/>
          </p:nvPr>
        </p:nvSpPr>
        <p:spPr>
          <a:xfrm>
            <a:off x="457200" y="1143000"/>
            <a:ext cx="8229600" cy="5410200"/>
          </a:xfrm>
        </p:spPr>
        <p:txBody>
          <a:bodyPr/>
          <a:lstStyle/>
          <a:p>
            <a:pPr>
              <a:lnSpc>
                <a:spcPct val="90000"/>
              </a:lnSpc>
            </a:pPr>
            <a:r>
              <a:rPr lang="en-US" sz="2400"/>
              <a:t>Internal injuries caused by fractures of the pelvic bones are a leading cause of death following automobile accidents. </a:t>
            </a:r>
          </a:p>
          <a:p>
            <a:pPr>
              <a:lnSpc>
                <a:spcPct val="90000"/>
              </a:lnSpc>
            </a:pPr>
            <a:r>
              <a:rPr lang="en-US" sz="2400"/>
              <a:t>Therefore when caring for patients with traumatic injuries a possibility of a pelvic fracture should always be considered.</a:t>
            </a:r>
          </a:p>
          <a:p>
            <a:pPr>
              <a:lnSpc>
                <a:spcPct val="90000"/>
              </a:lnSpc>
            </a:pPr>
            <a:r>
              <a:rPr lang="en-US" sz="2400"/>
              <a:t>Extreme care must be used when making diagnostic radiographs because the slightest movement may   initiate hemorrhage or irreparable damage to a vital organ.</a:t>
            </a:r>
          </a:p>
          <a:p>
            <a:pPr>
              <a:lnSpc>
                <a:spcPct val="90000"/>
              </a:lnSpc>
            </a:pPr>
            <a:r>
              <a:rPr lang="en-US" sz="2400"/>
              <a:t>Hip fractures are common accidents in elderly patients as a result of bony changes related to age and disease. </a:t>
            </a:r>
          </a:p>
          <a:p>
            <a:pPr>
              <a:lnSpc>
                <a:spcPct val="90000"/>
              </a:lnSpc>
            </a:pPr>
            <a:r>
              <a:rPr lang="en-US" sz="2400"/>
              <a:t>This is a common home accident for elderly patients. They too must be treated with the utmost care in diagnostic imaging to prevent any extension of injuries.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Signs &amp; symptoms of fracture</a:t>
            </a:r>
          </a:p>
        </p:txBody>
      </p:sp>
      <p:sp>
        <p:nvSpPr>
          <p:cNvPr id="48131" name="Rectangle 3"/>
          <p:cNvSpPr>
            <a:spLocks noGrp="1" noChangeArrowheads="1"/>
          </p:cNvSpPr>
          <p:nvPr>
            <p:ph type="body" idx="1"/>
          </p:nvPr>
        </p:nvSpPr>
        <p:spPr/>
        <p:txBody>
          <a:bodyPr/>
          <a:lstStyle/>
          <a:p>
            <a:r>
              <a:rPr lang="en-US" sz="2800"/>
              <a:t>Pain and swelling</a:t>
            </a:r>
          </a:p>
          <a:p>
            <a:r>
              <a:rPr lang="en-US" sz="2800"/>
              <a:t>Functional loss</a:t>
            </a:r>
          </a:p>
          <a:p>
            <a:r>
              <a:rPr lang="en-US" sz="2800"/>
              <a:t>Deformity of the limb</a:t>
            </a:r>
          </a:p>
          <a:p>
            <a:r>
              <a:rPr lang="en-US" sz="2800"/>
              <a:t>Grating sound or feel of grating (crepitus) if moved</a:t>
            </a:r>
          </a:p>
          <a:p>
            <a:r>
              <a:rPr lang="en-US" sz="2800"/>
              <a:t>Discoloration of surrounding tissue caused by hemorrhage within tissue (in closed fracture)</a:t>
            </a:r>
          </a:p>
          <a:p>
            <a:r>
              <a:rPr lang="en-US" sz="2800"/>
              <a:t>Overt (obvious) bleeding (open fracture)</a:t>
            </a:r>
          </a:p>
          <a:p>
            <a:r>
              <a:rPr lang="en-US" sz="2800"/>
              <a:t>Possible signs and symptoms of shock</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RT action</a:t>
            </a:r>
          </a:p>
        </p:txBody>
      </p:sp>
      <p:sp>
        <p:nvSpPr>
          <p:cNvPr id="49155" name="Rectangle 3"/>
          <p:cNvSpPr>
            <a:spLocks noGrp="1" noChangeArrowheads="1"/>
          </p:cNvSpPr>
          <p:nvPr>
            <p:ph type="body" idx="1"/>
          </p:nvPr>
        </p:nvSpPr>
        <p:spPr/>
        <p:txBody>
          <a:bodyPr/>
          <a:lstStyle/>
          <a:p>
            <a:pPr>
              <a:lnSpc>
                <a:spcPct val="90000"/>
              </a:lnSpc>
            </a:pPr>
            <a:r>
              <a:rPr lang="en-US" sz="2800"/>
              <a:t>Do not move affected limb or body part</a:t>
            </a:r>
          </a:p>
          <a:p>
            <a:pPr>
              <a:lnSpc>
                <a:spcPct val="90000"/>
              </a:lnSpc>
            </a:pPr>
            <a:r>
              <a:rPr lang="en-US" sz="2800"/>
              <a:t>Patient move must be done under direction of the physician </a:t>
            </a:r>
          </a:p>
          <a:p>
            <a:pPr>
              <a:lnSpc>
                <a:spcPct val="90000"/>
              </a:lnSpc>
            </a:pPr>
            <a:r>
              <a:rPr lang="en-US" sz="2800"/>
              <a:t>Do not remove splints or any type of supports</a:t>
            </a:r>
          </a:p>
          <a:p>
            <a:pPr>
              <a:lnSpc>
                <a:spcPct val="90000"/>
              </a:lnSpc>
            </a:pPr>
            <a:r>
              <a:rPr lang="en-US" sz="2800"/>
              <a:t>If moving a splinted limb, support the joint above and below the fracture, and at the joints</a:t>
            </a:r>
          </a:p>
          <a:p>
            <a:pPr>
              <a:lnSpc>
                <a:spcPct val="90000"/>
              </a:lnSpc>
            </a:pPr>
            <a:r>
              <a:rPr lang="en-US" sz="2800"/>
              <a:t>Wear sterile gloves when dealing (in contact) with open fractures</a:t>
            </a:r>
          </a:p>
          <a:p>
            <a:pPr>
              <a:lnSpc>
                <a:spcPct val="90000"/>
              </a:lnSpc>
            </a:pPr>
            <a:r>
              <a:rPr lang="en-US" sz="2800"/>
              <a:t>Observe the patient for signs and symptoms of shock.</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z="4000"/>
              <a:t>7. The patient with acute abdominal distress</a:t>
            </a:r>
          </a:p>
        </p:txBody>
      </p:sp>
      <p:sp>
        <p:nvSpPr>
          <p:cNvPr id="50179" name="Rectangle 3"/>
          <p:cNvSpPr>
            <a:spLocks noGrp="1" noChangeArrowheads="1"/>
          </p:cNvSpPr>
          <p:nvPr>
            <p:ph type="body" idx="1"/>
          </p:nvPr>
        </p:nvSpPr>
        <p:spPr/>
        <p:txBody>
          <a:bodyPr/>
          <a:lstStyle/>
          <a:p>
            <a:pPr>
              <a:lnSpc>
                <a:spcPct val="90000"/>
              </a:lnSpc>
            </a:pPr>
            <a:r>
              <a:rPr lang="en-US" sz="2800"/>
              <a:t>There are many reasons for acute abdominal pain. </a:t>
            </a:r>
          </a:p>
          <a:p>
            <a:pPr>
              <a:lnSpc>
                <a:spcPct val="90000"/>
              </a:lnSpc>
            </a:pPr>
            <a:r>
              <a:rPr lang="en-US" sz="2800"/>
              <a:t>Among them are;</a:t>
            </a:r>
          </a:p>
          <a:p>
            <a:pPr lvl="1">
              <a:lnSpc>
                <a:spcPct val="90000"/>
              </a:lnSpc>
            </a:pPr>
            <a:r>
              <a:rPr lang="en-US" sz="2400"/>
              <a:t>internal injuries that cause hemorrhage </a:t>
            </a:r>
          </a:p>
          <a:p>
            <a:pPr lvl="1">
              <a:lnSpc>
                <a:spcPct val="90000"/>
              </a:lnSpc>
            </a:pPr>
            <a:r>
              <a:rPr lang="en-US" sz="2400"/>
              <a:t>appendicitis</a:t>
            </a:r>
          </a:p>
          <a:p>
            <a:pPr lvl="1">
              <a:lnSpc>
                <a:spcPct val="90000"/>
              </a:lnSpc>
            </a:pPr>
            <a:r>
              <a:rPr lang="en-US" sz="2400"/>
              <a:t>bleeding ulcers</a:t>
            </a:r>
          </a:p>
          <a:p>
            <a:pPr lvl="1">
              <a:lnSpc>
                <a:spcPct val="90000"/>
              </a:lnSpc>
            </a:pPr>
            <a:r>
              <a:rPr lang="en-US" sz="2400"/>
              <a:t>ectopic pregnancy</a:t>
            </a:r>
          </a:p>
          <a:p>
            <a:pPr lvl="1">
              <a:lnSpc>
                <a:spcPct val="90000"/>
              </a:lnSpc>
            </a:pPr>
            <a:r>
              <a:rPr lang="en-US" sz="2400"/>
              <a:t>cholecystitis</a:t>
            </a:r>
          </a:p>
          <a:p>
            <a:pPr lvl="1">
              <a:lnSpc>
                <a:spcPct val="90000"/>
              </a:lnSpc>
            </a:pPr>
            <a:r>
              <a:rPr lang="en-US" sz="2400"/>
              <a:t>pancreatitis</a:t>
            </a:r>
          </a:p>
          <a:p>
            <a:pPr lvl="1">
              <a:lnSpc>
                <a:spcPct val="90000"/>
              </a:lnSpc>
            </a:pPr>
            <a:r>
              <a:rPr lang="en-US" sz="2400"/>
              <a:t>bowel obstruction</a:t>
            </a:r>
            <a:br>
              <a:rPr lang="en-US" sz="2400"/>
            </a:br>
            <a:endParaRPr lang="en-US" sz="2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…Acute abdominal distress</a:t>
            </a:r>
          </a:p>
        </p:txBody>
      </p:sp>
      <p:sp>
        <p:nvSpPr>
          <p:cNvPr id="51203" name="Rectangle 3"/>
          <p:cNvSpPr>
            <a:spLocks noGrp="1" noChangeArrowheads="1"/>
          </p:cNvSpPr>
          <p:nvPr>
            <p:ph type="body" idx="1"/>
          </p:nvPr>
        </p:nvSpPr>
        <p:spPr/>
        <p:txBody>
          <a:bodyPr/>
          <a:lstStyle/>
          <a:p>
            <a:pPr>
              <a:lnSpc>
                <a:spcPct val="90000"/>
              </a:lnSpc>
            </a:pPr>
            <a:r>
              <a:rPr lang="en-US"/>
              <a:t>Whatever the cause of the distress, the symptoms are somewhat similar.</a:t>
            </a:r>
          </a:p>
          <a:p>
            <a:pPr>
              <a:lnSpc>
                <a:spcPct val="90000"/>
              </a:lnSpc>
            </a:pPr>
            <a:r>
              <a:rPr lang="en-US"/>
              <a:t>It will be the RT’s responsibility to make the diagnostic radiographs as quickly as possible and with least possible discomfort to the patient. </a:t>
            </a:r>
          </a:p>
          <a:p>
            <a:pPr>
              <a:lnSpc>
                <a:spcPct val="90000"/>
              </a:lnSpc>
            </a:pPr>
            <a:r>
              <a:rPr lang="en-US"/>
              <a:t>Patients with acute abdominal distress are frequently sent to the operating room for a surgical procedure following diagnosis.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z="4000"/>
              <a:t>Signs &amp; symptoms of acute abdomen</a:t>
            </a:r>
          </a:p>
        </p:txBody>
      </p:sp>
      <p:sp>
        <p:nvSpPr>
          <p:cNvPr id="52227" name="Rectangle 3"/>
          <p:cNvSpPr>
            <a:spLocks noGrp="1" noChangeArrowheads="1"/>
          </p:cNvSpPr>
          <p:nvPr>
            <p:ph type="body" idx="1"/>
          </p:nvPr>
        </p:nvSpPr>
        <p:spPr/>
        <p:txBody>
          <a:bodyPr/>
          <a:lstStyle/>
          <a:p>
            <a:r>
              <a:rPr lang="en-US"/>
              <a:t>Severe abdominal pain. </a:t>
            </a:r>
          </a:p>
          <a:p>
            <a:r>
              <a:rPr lang="en-US"/>
              <a:t>A rigid abdomen. </a:t>
            </a:r>
          </a:p>
          <a:p>
            <a:r>
              <a:rPr lang="en-US"/>
              <a:t>Nausea and vomiting. </a:t>
            </a:r>
          </a:p>
          <a:p>
            <a:r>
              <a:rPr lang="en-US"/>
              <a:t>Extreme thirst. </a:t>
            </a:r>
          </a:p>
          <a:p>
            <a:r>
              <a:rPr lang="en-US"/>
              <a:t>Possible symptoms of hypovolamic shock.</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RT action</a:t>
            </a:r>
          </a:p>
        </p:txBody>
      </p:sp>
      <p:sp>
        <p:nvSpPr>
          <p:cNvPr id="53251" name="Rectangle 3"/>
          <p:cNvSpPr>
            <a:spLocks noGrp="1" noChangeArrowheads="1"/>
          </p:cNvSpPr>
          <p:nvPr>
            <p:ph type="body" idx="1"/>
          </p:nvPr>
        </p:nvSpPr>
        <p:spPr/>
        <p:txBody>
          <a:bodyPr/>
          <a:lstStyle/>
          <a:p>
            <a:pPr>
              <a:lnSpc>
                <a:spcPct val="80000"/>
              </a:lnSpc>
            </a:pPr>
            <a:r>
              <a:rPr lang="en-US" sz="2800"/>
              <a:t>Call for assistance if the patient is too ill to help move himself</a:t>
            </a:r>
          </a:p>
          <a:p>
            <a:pPr>
              <a:lnSpc>
                <a:spcPct val="80000"/>
              </a:lnSpc>
            </a:pPr>
            <a:r>
              <a:rPr lang="en-US" sz="2800"/>
              <a:t>If the patient is unable to stand for upright exposures, use other means of obtaining necessary diagnostic information</a:t>
            </a:r>
          </a:p>
          <a:p>
            <a:pPr>
              <a:lnSpc>
                <a:spcPct val="80000"/>
              </a:lnSpc>
            </a:pPr>
            <a:r>
              <a:rPr lang="en-US" sz="2800"/>
              <a:t>Transport the patient by gurney</a:t>
            </a:r>
          </a:p>
          <a:p>
            <a:pPr>
              <a:lnSpc>
                <a:spcPct val="80000"/>
              </a:lnSpc>
            </a:pPr>
            <a:r>
              <a:rPr lang="en-US" sz="2800"/>
              <a:t>Have an emesis basin and tissues nearby in case vomiting occurs.</a:t>
            </a:r>
          </a:p>
          <a:p>
            <a:pPr>
              <a:lnSpc>
                <a:spcPct val="80000"/>
              </a:lnSpc>
            </a:pPr>
            <a:r>
              <a:rPr lang="en-US" sz="2800"/>
              <a:t>Do not give the patient anything to eat or drink.</a:t>
            </a:r>
          </a:p>
          <a:p>
            <a:pPr>
              <a:lnSpc>
                <a:spcPct val="80000"/>
              </a:lnSpc>
            </a:pPr>
            <a:r>
              <a:rPr lang="en-US" sz="2800"/>
              <a:t>Observe for signs and symptoms of shock, and prepare for emergency treatment.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274638"/>
            <a:ext cx="8229600" cy="868362"/>
          </a:xfrm>
        </p:spPr>
        <p:txBody>
          <a:bodyPr/>
          <a:lstStyle/>
          <a:p>
            <a:r>
              <a:rPr lang="en-US" sz="4000"/>
              <a:t>8. The agitated or confused patient</a:t>
            </a:r>
          </a:p>
        </p:txBody>
      </p:sp>
      <p:sp>
        <p:nvSpPr>
          <p:cNvPr id="54275" name="Rectangle 3"/>
          <p:cNvSpPr>
            <a:spLocks noGrp="1" noChangeArrowheads="1"/>
          </p:cNvSpPr>
          <p:nvPr>
            <p:ph type="body" idx="1"/>
          </p:nvPr>
        </p:nvSpPr>
        <p:spPr>
          <a:xfrm>
            <a:off x="457200" y="1371600"/>
            <a:ext cx="8229600" cy="5486400"/>
          </a:xfrm>
        </p:spPr>
        <p:txBody>
          <a:bodyPr/>
          <a:lstStyle/>
          <a:p>
            <a:pPr>
              <a:lnSpc>
                <a:spcPct val="80000"/>
              </a:lnSpc>
            </a:pPr>
            <a:r>
              <a:rPr lang="en-US" sz="2800"/>
              <a:t>Some patients from mental health units and patients with emotional problems fall into this category. </a:t>
            </a:r>
          </a:p>
          <a:p>
            <a:pPr>
              <a:lnSpc>
                <a:spcPct val="80000"/>
              </a:lnSpc>
            </a:pPr>
            <a:r>
              <a:rPr lang="en-US" sz="2800"/>
              <a:t>They are frequently agitated or confused and may become combative. </a:t>
            </a:r>
          </a:p>
          <a:p>
            <a:pPr>
              <a:lnSpc>
                <a:spcPct val="80000"/>
              </a:lnSpc>
            </a:pPr>
            <a:r>
              <a:rPr lang="en-US" sz="2800"/>
              <a:t>This behaviour may be caused by chemical abuse or psychosis of varying etiologies.  </a:t>
            </a:r>
          </a:p>
          <a:p>
            <a:pPr>
              <a:lnSpc>
                <a:spcPct val="80000"/>
              </a:lnSpc>
            </a:pPr>
            <a:r>
              <a:rPr lang="en-US" sz="2800"/>
              <a:t>At times, the confused elderly patient forgets that he is not at home and mistakes the RT for an intruder from whom he must protect himself by attack. </a:t>
            </a:r>
          </a:p>
          <a:p>
            <a:pPr>
              <a:lnSpc>
                <a:spcPct val="80000"/>
              </a:lnSpc>
            </a:pPr>
            <a:r>
              <a:rPr lang="en-US" sz="2800"/>
              <a:t>Whatever the cause, the RT must take precautions to protect himself and the patient when this type of behaviour is threatened.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274638"/>
            <a:ext cx="8229600" cy="868362"/>
          </a:xfrm>
        </p:spPr>
        <p:txBody>
          <a:bodyPr/>
          <a:lstStyle/>
          <a:p>
            <a:r>
              <a:rPr lang="en-US"/>
              <a:t>….agitated……</a:t>
            </a:r>
          </a:p>
        </p:txBody>
      </p:sp>
      <p:sp>
        <p:nvSpPr>
          <p:cNvPr id="55299" name="Rectangle 3"/>
          <p:cNvSpPr>
            <a:spLocks noGrp="1" noChangeArrowheads="1"/>
          </p:cNvSpPr>
          <p:nvPr>
            <p:ph type="body" idx="1"/>
          </p:nvPr>
        </p:nvSpPr>
        <p:spPr>
          <a:xfrm>
            <a:off x="457200" y="1295400"/>
            <a:ext cx="8229600" cy="5257800"/>
          </a:xfrm>
        </p:spPr>
        <p:txBody>
          <a:bodyPr/>
          <a:lstStyle/>
          <a:p>
            <a:pPr>
              <a:lnSpc>
                <a:spcPct val="80000"/>
              </a:lnSpc>
            </a:pPr>
            <a:r>
              <a:rPr lang="en-US" sz="2800"/>
              <a:t>Patients whom the RT can predict will demonstrate combative behaviour are those who have a history of growing confusion and disorientation. </a:t>
            </a:r>
          </a:p>
          <a:p>
            <a:pPr>
              <a:lnSpc>
                <a:spcPct val="80000"/>
              </a:lnSpc>
            </a:pPr>
            <a:r>
              <a:rPr lang="en-US" sz="2800"/>
              <a:t>Other warning signals are: </a:t>
            </a:r>
          </a:p>
          <a:p>
            <a:pPr lvl="1">
              <a:lnSpc>
                <a:spcPct val="80000"/>
              </a:lnSpc>
            </a:pPr>
            <a:r>
              <a:rPr lang="en-US" sz="2400"/>
              <a:t>increasing agitation demonstrated by rapid pacing back and forth across the room; </a:t>
            </a:r>
          </a:p>
          <a:p>
            <a:pPr lvl="1">
              <a:lnSpc>
                <a:spcPct val="80000"/>
              </a:lnSpc>
            </a:pPr>
            <a:r>
              <a:rPr lang="en-US" sz="2400"/>
              <a:t>a patient in animated and increasingly noisy conversation with a person who is not present; </a:t>
            </a:r>
          </a:p>
          <a:p>
            <a:pPr lvl="1">
              <a:lnSpc>
                <a:spcPct val="80000"/>
              </a:lnSpc>
            </a:pPr>
            <a:r>
              <a:rPr lang="en-US" sz="2400"/>
              <a:t>a demonstration of illogical thought process; </a:t>
            </a:r>
          </a:p>
          <a:p>
            <a:pPr lvl="1">
              <a:lnSpc>
                <a:spcPct val="80000"/>
              </a:lnSpc>
            </a:pPr>
            <a:r>
              <a:rPr lang="en-US" sz="2400"/>
              <a:t>refusal to cooperate; distrust of the RT and his explanation of a procedure; </a:t>
            </a:r>
          </a:p>
          <a:p>
            <a:pPr lvl="1">
              <a:lnSpc>
                <a:spcPct val="80000"/>
              </a:lnSpc>
            </a:pPr>
            <a:r>
              <a:rPr lang="en-US" sz="2400"/>
              <a:t>examination of the diagnostic room or equipment unnecessarily.</a:t>
            </a:r>
          </a:p>
          <a:p>
            <a:pPr>
              <a:lnSpc>
                <a:spcPct val="80000"/>
              </a:lnSpc>
            </a:pPr>
            <a:endParaRPr lang="en-US" sz="28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…..combative patient</a:t>
            </a:r>
          </a:p>
        </p:txBody>
      </p:sp>
      <p:sp>
        <p:nvSpPr>
          <p:cNvPr id="56323" name="Rectangle 3"/>
          <p:cNvSpPr>
            <a:spLocks noGrp="1" noChangeArrowheads="1"/>
          </p:cNvSpPr>
          <p:nvPr>
            <p:ph type="body" idx="1"/>
          </p:nvPr>
        </p:nvSpPr>
        <p:spPr/>
        <p:txBody>
          <a:bodyPr/>
          <a:lstStyle/>
          <a:p>
            <a:pPr>
              <a:lnSpc>
                <a:spcPct val="90000"/>
              </a:lnSpc>
            </a:pPr>
            <a:r>
              <a:rPr lang="en-US"/>
              <a:t>Patients who are combative may occasionally display no emotion at all, or, display irrational fear of a procedure.</a:t>
            </a:r>
          </a:p>
          <a:p>
            <a:pPr>
              <a:lnSpc>
                <a:spcPct val="90000"/>
              </a:lnSpc>
            </a:pPr>
            <a:r>
              <a:rPr lang="en-US"/>
              <a:t>Patients who react in a combative or aggressive manner usually do so because they feel that they have no control of what is happening to them. </a:t>
            </a:r>
          </a:p>
          <a:p>
            <a:pPr>
              <a:lnSpc>
                <a:spcPct val="90000"/>
              </a:lnSpc>
            </a:pPr>
            <a:r>
              <a:rPr lang="en-US"/>
              <a:t>They resort to violent behaviour as a means of self-protection.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…Introduction</a:t>
            </a:r>
          </a:p>
        </p:txBody>
      </p:sp>
      <p:sp>
        <p:nvSpPr>
          <p:cNvPr id="9219" name="Rectangle 3"/>
          <p:cNvSpPr>
            <a:spLocks noGrp="1" noChangeArrowheads="1"/>
          </p:cNvSpPr>
          <p:nvPr>
            <p:ph type="body" idx="1"/>
          </p:nvPr>
        </p:nvSpPr>
        <p:spPr>
          <a:xfrm>
            <a:off x="457200" y="1600200"/>
            <a:ext cx="8229600" cy="4724400"/>
          </a:xfrm>
        </p:spPr>
        <p:txBody>
          <a:bodyPr/>
          <a:lstStyle/>
          <a:p>
            <a:r>
              <a:rPr lang="en-US" sz="2800"/>
              <a:t>The infant will be accompanied by worried parents. </a:t>
            </a:r>
          </a:p>
          <a:p>
            <a:r>
              <a:rPr lang="en-US" sz="2800"/>
              <a:t>They will be the persons to whom the examination or procedure should be explained. </a:t>
            </a:r>
          </a:p>
          <a:p>
            <a:r>
              <a:rPr lang="en-US" sz="2800"/>
              <a:t>Older children, however, will need a personal explanation. </a:t>
            </a:r>
          </a:p>
          <a:p>
            <a:r>
              <a:rPr lang="en-US" sz="2800"/>
              <a:t>In all cases, care of the paediatric patient requires that the RT be honest and gentle, but firm.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274638"/>
            <a:ext cx="8229600" cy="792162"/>
          </a:xfrm>
        </p:spPr>
        <p:txBody>
          <a:bodyPr/>
          <a:lstStyle/>
          <a:p>
            <a:r>
              <a:rPr lang="en-US" sz="4000"/>
              <a:t>Approaching a combative patient</a:t>
            </a:r>
          </a:p>
        </p:txBody>
      </p:sp>
      <p:sp>
        <p:nvSpPr>
          <p:cNvPr id="57347" name="Rectangle 3"/>
          <p:cNvSpPr>
            <a:spLocks noGrp="1" noChangeArrowheads="1"/>
          </p:cNvSpPr>
          <p:nvPr>
            <p:ph type="body" idx="1"/>
          </p:nvPr>
        </p:nvSpPr>
        <p:spPr>
          <a:xfrm>
            <a:off x="457200" y="1295400"/>
            <a:ext cx="8229600" cy="5257800"/>
          </a:xfrm>
        </p:spPr>
        <p:txBody>
          <a:bodyPr/>
          <a:lstStyle/>
          <a:p>
            <a:pPr>
              <a:lnSpc>
                <a:spcPct val="80000"/>
              </a:lnSpc>
            </a:pPr>
            <a:r>
              <a:rPr lang="en-US" sz="2400"/>
              <a:t>Before approaching a patient who is not reacting in a rational manner, the RT should discuss the case with the nursing personnel or with the physician. </a:t>
            </a:r>
          </a:p>
          <a:p>
            <a:pPr>
              <a:lnSpc>
                <a:spcPct val="80000"/>
              </a:lnSpc>
            </a:pPr>
            <a:r>
              <a:rPr lang="en-US" sz="2400"/>
              <a:t>If the patient is behaving in a combative manner or has a history of combativeness, the RT should request assistance with the examination.</a:t>
            </a:r>
          </a:p>
          <a:p>
            <a:pPr>
              <a:lnSpc>
                <a:spcPct val="80000"/>
              </a:lnSpc>
            </a:pPr>
            <a:r>
              <a:rPr lang="en-US" sz="2400"/>
              <a:t>Trust your instincts about a patient’s behaviour. </a:t>
            </a:r>
          </a:p>
          <a:p>
            <a:pPr>
              <a:lnSpc>
                <a:spcPct val="80000"/>
              </a:lnSpc>
            </a:pPr>
            <a:r>
              <a:rPr lang="en-US" sz="2400"/>
              <a:t>Do not isolate yourself with a potentially assaultive patient. </a:t>
            </a:r>
          </a:p>
          <a:p>
            <a:pPr>
              <a:lnSpc>
                <a:spcPct val="80000"/>
              </a:lnSpc>
            </a:pPr>
            <a:r>
              <a:rPr lang="en-US" sz="2400"/>
              <a:t>Always have a door open, and position yourself so that you are able to leave the room if necessary. </a:t>
            </a:r>
          </a:p>
          <a:p>
            <a:pPr>
              <a:lnSpc>
                <a:spcPct val="80000"/>
              </a:lnSpc>
            </a:pPr>
            <a:r>
              <a:rPr lang="en-US" sz="2400"/>
              <a:t>If you feel that the patient is apt to become violent, do not begin the procedure without assistance from a person who can protect you and the patient if necessary. (usually a security officer).</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74638"/>
            <a:ext cx="8229600" cy="792162"/>
          </a:xfrm>
        </p:spPr>
        <p:txBody>
          <a:bodyPr/>
          <a:lstStyle/>
          <a:p>
            <a:r>
              <a:rPr lang="en-US" sz="4000"/>
              <a:t>…Approaching a combative patient</a:t>
            </a:r>
          </a:p>
        </p:txBody>
      </p:sp>
      <p:sp>
        <p:nvSpPr>
          <p:cNvPr id="58371" name="Rectangle 3"/>
          <p:cNvSpPr>
            <a:spLocks noGrp="1" noChangeArrowheads="1"/>
          </p:cNvSpPr>
          <p:nvPr>
            <p:ph type="body" idx="1"/>
          </p:nvPr>
        </p:nvSpPr>
        <p:spPr>
          <a:xfrm>
            <a:off x="457200" y="1143000"/>
            <a:ext cx="8229600" cy="4953000"/>
          </a:xfrm>
        </p:spPr>
        <p:txBody>
          <a:bodyPr/>
          <a:lstStyle/>
          <a:p>
            <a:pPr>
              <a:lnSpc>
                <a:spcPct val="90000"/>
              </a:lnSpc>
            </a:pPr>
            <a:r>
              <a:rPr lang="en-US" sz="2400"/>
              <a:t>At times, patients who are agitated or confused react more favourably to persons of one sex or another. If this seems to be the case, have an RT of the preferred sex conduct the procedure.</a:t>
            </a:r>
          </a:p>
          <a:p>
            <a:pPr>
              <a:lnSpc>
                <a:spcPct val="90000"/>
              </a:lnSpc>
            </a:pPr>
            <a:r>
              <a:rPr lang="en-US" sz="2400"/>
              <a:t>When approaching a patient who is agitated, do so from the side, not face to face. </a:t>
            </a:r>
          </a:p>
          <a:p>
            <a:pPr>
              <a:lnSpc>
                <a:spcPct val="90000"/>
              </a:lnSpc>
            </a:pPr>
            <a:r>
              <a:rPr lang="en-US" sz="2400"/>
              <a:t>Never touch a confused or agitated patient without first asking his permission and explaining. </a:t>
            </a:r>
          </a:p>
          <a:p>
            <a:pPr>
              <a:lnSpc>
                <a:spcPct val="90000"/>
              </a:lnSpc>
            </a:pPr>
            <a:r>
              <a:rPr lang="en-US" sz="2400"/>
              <a:t>Use simple, concise statements to explain your purpose. </a:t>
            </a:r>
          </a:p>
          <a:p>
            <a:pPr>
              <a:lnSpc>
                <a:spcPct val="90000"/>
              </a:lnSpc>
            </a:pPr>
            <a:r>
              <a:rPr lang="en-US" sz="2400"/>
              <a:t>If the patient is speaking in a delusional or irrational manner, do not become involved in his conversation. </a:t>
            </a:r>
          </a:p>
          <a:p>
            <a:pPr>
              <a:lnSpc>
                <a:spcPct val="90000"/>
              </a:lnSpc>
            </a:pPr>
            <a:r>
              <a:rPr lang="en-US" sz="2400"/>
              <a:t>If the patient refuses to be radiographed, simply stop and return him to the ward.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body" idx="1"/>
          </p:nvPr>
        </p:nvSpPr>
        <p:spPr>
          <a:xfrm>
            <a:off x="457200" y="457200"/>
            <a:ext cx="8229600" cy="5791200"/>
          </a:xfrm>
        </p:spPr>
        <p:txBody>
          <a:bodyPr/>
          <a:lstStyle/>
          <a:p>
            <a:pPr>
              <a:lnSpc>
                <a:spcPct val="90000"/>
              </a:lnSpc>
            </a:pPr>
            <a:r>
              <a:rPr lang="en-US" sz="2400"/>
              <a:t>If the radiograph is essential to the patient’s treatment, he will have to be restrained and supervised by the appropriate persons. </a:t>
            </a:r>
          </a:p>
          <a:p>
            <a:pPr>
              <a:lnSpc>
                <a:spcPct val="90000"/>
              </a:lnSpc>
            </a:pPr>
            <a:r>
              <a:rPr lang="en-US" sz="2400"/>
              <a:t>If the situation escalates beyond control and the patient is actually prepared to strike you, put as much distance as possible between yourself and him. </a:t>
            </a:r>
          </a:p>
          <a:p>
            <a:pPr>
              <a:lnSpc>
                <a:spcPct val="90000"/>
              </a:lnSpc>
            </a:pPr>
            <a:r>
              <a:rPr lang="en-US" sz="2400"/>
              <a:t>Let him know that you are uneasy and ask what can be done to appease him. </a:t>
            </a:r>
          </a:p>
          <a:p>
            <a:pPr>
              <a:lnSpc>
                <a:spcPct val="90000"/>
              </a:lnSpc>
            </a:pPr>
            <a:r>
              <a:rPr lang="en-US" sz="2400"/>
              <a:t>Ally yourself with the patient by statements such as, “You must be really angry at the people  here for putting you through all of these tests.” </a:t>
            </a:r>
          </a:p>
          <a:p>
            <a:pPr>
              <a:lnSpc>
                <a:spcPct val="90000"/>
              </a:lnSpc>
            </a:pPr>
            <a:r>
              <a:rPr lang="en-US" sz="2400"/>
              <a:t>If this does not work, get out of the area and summon help. </a:t>
            </a:r>
          </a:p>
          <a:p>
            <a:pPr>
              <a:lnSpc>
                <a:spcPct val="90000"/>
              </a:lnSpc>
            </a:pPr>
            <a:r>
              <a:rPr lang="en-US" sz="2400"/>
              <a:t>Do not approach the patient or make any effort to take anything out of his hands.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74638"/>
            <a:ext cx="8229600" cy="563562"/>
          </a:xfrm>
        </p:spPr>
        <p:txBody>
          <a:bodyPr/>
          <a:lstStyle/>
          <a:p>
            <a:r>
              <a:rPr lang="en-US" sz="4000"/>
              <a:t>Summary</a:t>
            </a:r>
          </a:p>
        </p:txBody>
      </p:sp>
      <p:sp>
        <p:nvSpPr>
          <p:cNvPr id="60419" name="Rectangle 3"/>
          <p:cNvSpPr>
            <a:spLocks noGrp="1" noChangeArrowheads="1"/>
          </p:cNvSpPr>
          <p:nvPr>
            <p:ph type="body" idx="1"/>
          </p:nvPr>
        </p:nvSpPr>
        <p:spPr>
          <a:xfrm>
            <a:off x="457200" y="990600"/>
            <a:ext cx="8229600" cy="5867400"/>
          </a:xfrm>
        </p:spPr>
        <p:txBody>
          <a:bodyPr/>
          <a:lstStyle/>
          <a:p>
            <a:pPr>
              <a:lnSpc>
                <a:spcPct val="80000"/>
              </a:lnSpc>
              <a:buFont typeface="Wingdings" pitchFamily="2" charset="2"/>
              <a:buNone/>
            </a:pPr>
            <a:r>
              <a:rPr lang="en-US" sz="2400"/>
              <a:t>1. list the special care considerations necessary in diagnostic imaging/radio therapy when the patient is infant or child.</a:t>
            </a:r>
          </a:p>
          <a:p>
            <a:pPr>
              <a:lnSpc>
                <a:spcPct val="80000"/>
              </a:lnSpc>
              <a:buFont typeface="Wingdings" pitchFamily="2" charset="2"/>
              <a:buNone/>
            </a:pPr>
            <a:r>
              <a:rPr lang="en-US" sz="2400"/>
              <a:t>2. demonstrate the safe methods of restraining a pediatric patient.</a:t>
            </a:r>
          </a:p>
          <a:p>
            <a:pPr>
              <a:lnSpc>
                <a:spcPct val="80000"/>
              </a:lnSpc>
              <a:buFont typeface="Wingdings" pitchFamily="2" charset="2"/>
              <a:buNone/>
            </a:pPr>
            <a:r>
              <a:rPr lang="en-US" sz="2400"/>
              <a:t>3. list the special problems of the geriatric patient in diagnostic imaging and the special care required for them.</a:t>
            </a:r>
          </a:p>
          <a:p>
            <a:pPr>
              <a:lnSpc>
                <a:spcPct val="80000"/>
              </a:lnSpc>
              <a:buFont typeface="Wingdings" pitchFamily="2" charset="2"/>
              <a:buNone/>
            </a:pPr>
            <a:r>
              <a:rPr lang="en-US" sz="2400"/>
              <a:t>4. list the precautions to be taken if the patient has a head injury.</a:t>
            </a:r>
          </a:p>
          <a:p>
            <a:pPr>
              <a:lnSpc>
                <a:spcPct val="80000"/>
              </a:lnSpc>
              <a:buFont typeface="Wingdings" pitchFamily="2" charset="2"/>
              <a:buNone/>
            </a:pPr>
            <a:r>
              <a:rPr lang="en-US" sz="2400"/>
              <a:t>5. list the precautions to be taken if the patient has facial injury.</a:t>
            </a:r>
          </a:p>
          <a:p>
            <a:pPr>
              <a:lnSpc>
                <a:spcPct val="80000"/>
              </a:lnSpc>
              <a:buFont typeface="Wingdings" pitchFamily="2" charset="2"/>
              <a:buNone/>
            </a:pPr>
            <a:r>
              <a:rPr lang="en-US" sz="2400"/>
              <a:t>6. list the precautions to be taken if the patient has a possible spinal cord injury.</a:t>
            </a:r>
          </a:p>
          <a:p>
            <a:pPr>
              <a:lnSpc>
                <a:spcPct val="80000"/>
              </a:lnSpc>
              <a:buFont typeface="Wingdings" pitchFamily="2" charset="2"/>
              <a:buNone/>
            </a:pPr>
            <a:r>
              <a:rPr lang="en-US" sz="2400"/>
              <a:t>7. list the precautions to be taken if the patient has a fracture or possible fracture.</a:t>
            </a:r>
          </a:p>
          <a:p>
            <a:pPr>
              <a:lnSpc>
                <a:spcPct val="80000"/>
              </a:lnSpc>
              <a:buFont typeface="Wingdings" pitchFamily="2" charset="2"/>
              <a:buNone/>
            </a:pPr>
            <a:r>
              <a:rPr lang="en-US" sz="2400"/>
              <a:t>8. list the precautions to be taken if the patient is confused, agitated , or assaultive</a:t>
            </a:r>
            <a:endParaRPr lang="en-US"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…..Introduction</a:t>
            </a:r>
          </a:p>
        </p:txBody>
      </p:sp>
      <p:sp>
        <p:nvSpPr>
          <p:cNvPr id="10243" name="Rectangle 3"/>
          <p:cNvSpPr>
            <a:spLocks noGrp="1" noChangeArrowheads="1"/>
          </p:cNvSpPr>
          <p:nvPr>
            <p:ph type="body" idx="1"/>
          </p:nvPr>
        </p:nvSpPr>
        <p:spPr/>
        <p:txBody>
          <a:bodyPr/>
          <a:lstStyle/>
          <a:p>
            <a:pPr>
              <a:lnSpc>
                <a:spcPct val="90000"/>
              </a:lnSpc>
            </a:pPr>
            <a:r>
              <a:rPr lang="en-US"/>
              <a:t>The elderly patient also has special needs. </a:t>
            </a:r>
          </a:p>
          <a:p>
            <a:pPr>
              <a:lnSpc>
                <a:spcPct val="90000"/>
              </a:lnSpc>
            </a:pPr>
            <a:r>
              <a:rPr lang="en-US"/>
              <a:t>As a person ages, there is a gradual decline of all bodily functions. </a:t>
            </a:r>
          </a:p>
          <a:p>
            <a:pPr>
              <a:lnSpc>
                <a:spcPct val="90000"/>
              </a:lnSpc>
            </a:pPr>
            <a:r>
              <a:rPr lang="en-US"/>
              <a:t>This decline varies with each patient. </a:t>
            </a:r>
          </a:p>
          <a:p>
            <a:pPr>
              <a:lnSpc>
                <a:spcPct val="90000"/>
              </a:lnSpc>
            </a:pPr>
            <a:r>
              <a:rPr lang="en-US"/>
              <a:t>So the RT must assess the aged patient’s abilities in order to determine what adaptations he will want to make to keep the patient safe and comfortable during the diagnostic procedure or treatment.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…..Introduction</a:t>
            </a:r>
          </a:p>
        </p:txBody>
      </p:sp>
      <p:sp>
        <p:nvSpPr>
          <p:cNvPr id="11267" name="Rectangle 3"/>
          <p:cNvSpPr>
            <a:spLocks noGrp="1" noChangeArrowheads="1"/>
          </p:cNvSpPr>
          <p:nvPr>
            <p:ph type="body" idx="1"/>
          </p:nvPr>
        </p:nvSpPr>
        <p:spPr/>
        <p:txBody>
          <a:bodyPr/>
          <a:lstStyle/>
          <a:p>
            <a:r>
              <a:rPr lang="en-US"/>
              <a:t>A patient who is: </a:t>
            </a:r>
          </a:p>
          <a:p>
            <a:pPr lvl="1"/>
            <a:r>
              <a:rPr lang="en-US"/>
              <a:t>confused, </a:t>
            </a:r>
          </a:p>
          <a:p>
            <a:pPr lvl="1"/>
            <a:r>
              <a:rPr lang="en-US"/>
              <a:t>agitated, or </a:t>
            </a:r>
          </a:p>
          <a:p>
            <a:pPr lvl="1"/>
            <a:r>
              <a:rPr lang="en-US"/>
              <a:t>combative </a:t>
            </a:r>
          </a:p>
          <a:p>
            <a:pPr>
              <a:buFont typeface="Wingdings" pitchFamily="2" charset="2"/>
              <a:buNone/>
            </a:pPr>
            <a:r>
              <a:rPr lang="en-US"/>
              <a:t>  will require special consideration in order to protect both patient and RT from injury.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563562"/>
          </a:xfrm>
        </p:spPr>
        <p:txBody>
          <a:bodyPr/>
          <a:lstStyle/>
          <a:p>
            <a:r>
              <a:rPr lang="en-US" sz="4000"/>
              <a:t>….Introduction</a:t>
            </a:r>
          </a:p>
        </p:txBody>
      </p:sp>
      <p:sp>
        <p:nvSpPr>
          <p:cNvPr id="12291" name="Rectangle 3"/>
          <p:cNvSpPr>
            <a:spLocks noGrp="1" noChangeArrowheads="1"/>
          </p:cNvSpPr>
          <p:nvPr>
            <p:ph type="body" idx="1"/>
          </p:nvPr>
        </p:nvSpPr>
        <p:spPr>
          <a:xfrm>
            <a:off x="457200" y="1066800"/>
            <a:ext cx="8229600" cy="5029200"/>
          </a:xfrm>
        </p:spPr>
        <p:txBody>
          <a:bodyPr/>
          <a:lstStyle/>
          <a:p>
            <a:pPr>
              <a:lnSpc>
                <a:spcPct val="90000"/>
              </a:lnSpc>
            </a:pPr>
            <a:r>
              <a:rPr lang="en-US" sz="2400"/>
              <a:t>The patient may have a fracture, a spinal cord injury, facial injuries, or acute abdominal pain. </a:t>
            </a:r>
          </a:p>
          <a:p>
            <a:pPr>
              <a:lnSpc>
                <a:spcPct val="90000"/>
              </a:lnSpc>
            </a:pPr>
            <a:r>
              <a:rPr lang="en-US" sz="2400"/>
              <a:t>They are usually first admitted to the emergency ward and then are send to for diagnostic procedures. </a:t>
            </a:r>
          </a:p>
          <a:p>
            <a:pPr>
              <a:lnSpc>
                <a:spcPct val="90000"/>
              </a:lnSpc>
            </a:pPr>
            <a:r>
              <a:rPr lang="en-US" sz="2400"/>
              <a:t>In such cases some patients may not be able to be transferred, and the radiographs may have be taken on the bed/ trolley itself. </a:t>
            </a:r>
          </a:p>
          <a:p>
            <a:pPr>
              <a:lnSpc>
                <a:spcPct val="90000"/>
              </a:lnSpc>
            </a:pPr>
            <a:r>
              <a:rPr lang="en-US" sz="2400"/>
              <a:t>Producing high quality radiographs may not be possible. But must settle for best exposures that that the situation allows without extending the injury or causing the patient extreme pain and discomfort.  </a:t>
            </a:r>
          </a:p>
          <a:p>
            <a:pPr>
              <a:lnSpc>
                <a:spcPct val="90000"/>
              </a:lnSpc>
            </a:pPr>
            <a:r>
              <a:rPr lang="en-US" sz="2400"/>
              <a:t>The RT must exercise great care and understanding when dealing with patients suffering from traumatic injuries and with the critically ill.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1. The paediatric patient</a:t>
            </a:r>
          </a:p>
        </p:txBody>
      </p:sp>
      <p:sp>
        <p:nvSpPr>
          <p:cNvPr id="13315" name="Rectangle 3"/>
          <p:cNvSpPr>
            <a:spLocks noGrp="1" noChangeArrowheads="1"/>
          </p:cNvSpPr>
          <p:nvPr>
            <p:ph type="body" idx="1"/>
          </p:nvPr>
        </p:nvSpPr>
        <p:spPr/>
        <p:txBody>
          <a:bodyPr/>
          <a:lstStyle/>
          <a:p>
            <a:pPr>
              <a:lnSpc>
                <a:spcPct val="80000"/>
              </a:lnSpc>
            </a:pPr>
            <a:r>
              <a:rPr lang="en-US" sz="2800"/>
              <a:t>Children of all ages respond in a positive manner to honesty and friendliness. </a:t>
            </a:r>
          </a:p>
          <a:p>
            <a:pPr>
              <a:lnSpc>
                <a:spcPct val="80000"/>
              </a:lnSpc>
            </a:pPr>
            <a:r>
              <a:rPr lang="en-US" sz="2800"/>
              <a:t>A small child may be very frightened when he enters the x-ray department with darkened rooms and massive equipment</a:t>
            </a:r>
          </a:p>
          <a:p>
            <a:pPr>
              <a:lnSpc>
                <a:spcPct val="80000"/>
              </a:lnSpc>
            </a:pPr>
            <a:r>
              <a:rPr lang="en-US" sz="2800"/>
              <a:t>If the RT can spend a few moments establishing rapport with the child and acquainting him with the new environment, he can save a great deal of time later.</a:t>
            </a:r>
          </a:p>
          <a:p>
            <a:pPr>
              <a:lnSpc>
                <a:spcPct val="80000"/>
              </a:lnSpc>
            </a:pPr>
            <a:r>
              <a:rPr lang="en-US" sz="2800"/>
              <a:t>The work will proceed more smoothly, and the RT will have a more secure and content patient. </a:t>
            </a:r>
          </a:p>
        </p:txBody>
      </p:sp>
    </p:spTree>
  </p:cSld>
  <p:clrMapOvr>
    <a:masterClrMapping/>
  </p:clrMapOvr>
</p:sld>
</file>

<file path=ppt/theme/theme1.xml><?xml version="1.0" encoding="utf-8"?>
<a:theme xmlns:a="http://schemas.openxmlformats.org/drawingml/2006/main" name="Slit">
  <a:themeElements>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Slit</Template>
  <TotalTime>155</TotalTime>
  <Words>4245</Words>
  <Application>Microsoft Office PowerPoint</Application>
  <PresentationFormat>On-screen Show (4:3)</PresentationFormat>
  <Paragraphs>322</Paragraphs>
  <Slides>53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Tahoma</vt:lpstr>
      <vt:lpstr>Times New Roman</vt:lpstr>
      <vt:lpstr>Wingdings</vt:lpstr>
      <vt:lpstr>Slit</vt:lpstr>
      <vt:lpstr>Care of patients with special problems</vt:lpstr>
      <vt:lpstr>Care of patients with special problems</vt:lpstr>
      <vt:lpstr>Behavioral Objectives</vt:lpstr>
      <vt:lpstr>Introduction</vt:lpstr>
      <vt:lpstr>…Introduction</vt:lpstr>
      <vt:lpstr>…..Introduction</vt:lpstr>
      <vt:lpstr>…..Introduction</vt:lpstr>
      <vt:lpstr>….Introduction</vt:lpstr>
      <vt:lpstr>1. The paediatric patient</vt:lpstr>
      <vt:lpstr>….paediatric patient</vt:lpstr>
      <vt:lpstr>….paediatric patient</vt:lpstr>
      <vt:lpstr>Restraining the anxious child</vt:lpstr>
      <vt:lpstr>Methods of Restraining a child</vt:lpstr>
      <vt:lpstr>Precautions - Restraining a child</vt:lpstr>
      <vt:lpstr>Sheet restraints</vt:lpstr>
      <vt:lpstr>Sheet restraint</vt:lpstr>
      <vt:lpstr>Mummy-style sheet restraints</vt:lpstr>
      <vt:lpstr>Mummy style sheet restraint</vt:lpstr>
      <vt:lpstr>Commercial restraints</vt:lpstr>
      <vt:lpstr>2. The geriatric patient</vt:lpstr>
      <vt:lpstr>….Geriatric patient</vt:lpstr>
      <vt:lpstr>….Geriatric patient</vt:lpstr>
      <vt:lpstr>…Geriatric patient</vt:lpstr>
      <vt:lpstr>…geriatric patient</vt:lpstr>
      <vt:lpstr>3. The Patient with a Head Injury</vt:lpstr>
      <vt:lpstr>…Head injury</vt:lpstr>
      <vt:lpstr>…Head injury </vt:lpstr>
      <vt:lpstr>Signs and symptoms of Closed head injury</vt:lpstr>
      <vt:lpstr>Signs &amp; symptoms of open head injury</vt:lpstr>
      <vt:lpstr>RT Action</vt:lpstr>
      <vt:lpstr>4. The patient with a facial injury</vt:lpstr>
      <vt:lpstr>Signs &amp; symptoms of facial injury</vt:lpstr>
      <vt:lpstr>RT action</vt:lpstr>
      <vt:lpstr>5. The patient with a spinal cord injury</vt:lpstr>
      <vt:lpstr>….spinal injury</vt:lpstr>
      <vt:lpstr>Signs &amp; symptoms of Complete transaction of spinal cord</vt:lpstr>
      <vt:lpstr>Signs &amp; symptoms of partial transaction of spinal cord</vt:lpstr>
      <vt:lpstr>RT action</vt:lpstr>
      <vt:lpstr>6. The patient with a fractured extremity</vt:lpstr>
      <vt:lpstr>…..fracture</vt:lpstr>
      <vt:lpstr>Signs &amp; symptoms of fracture</vt:lpstr>
      <vt:lpstr>RT action</vt:lpstr>
      <vt:lpstr>7. The patient with acute abdominal distress</vt:lpstr>
      <vt:lpstr>…Acute abdominal distress</vt:lpstr>
      <vt:lpstr>Signs &amp; symptoms of acute abdomen</vt:lpstr>
      <vt:lpstr>RT action</vt:lpstr>
      <vt:lpstr>8. The agitated or confused patient</vt:lpstr>
      <vt:lpstr>….agitated……</vt:lpstr>
      <vt:lpstr>…..combative patient</vt:lpstr>
      <vt:lpstr>Approaching a combative patient</vt:lpstr>
      <vt:lpstr>…Approaching a combative patient</vt:lpstr>
      <vt:lpstr>Slide 52</vt:lpstr>
      <vt:lpstr>Summary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of patients with special problems</dc:title>
  <dc:creator>Danushka</dc:creator>
  <cp:lastModifiedBy>Principal</cp:lastModifiedBy>
  <cp:revision>8</cp:revision>
  <dcterms:created xsi:type="dcterms:W3CDTF">2010-07-06T08:29:14Z</dcterms:created>
  <dcterms:modified xsi:type="dcterms:W3CDTF">2013-08-27T06:57:31Z</dcterms:modified>
</cp:coreProperties>
</file>