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56" r:id="rId2"/>
    <p:sldId id="257" r:id="rId3"/>
    <p:sldId id="258" r:id="rId4"/>
    <p:sldId id="259" r:id="rId5"/>
    <p:sldId id="260" r:id="rId6"/>
    <p:sldId id="261" r:id="rId7"/>
    <p:sldId id="262" r:id="rId8"/>
    <p:sldId id="263" r:id="rId9"/>
    <p:sldId id="278" r:id="rId10"/>
    <p:sldId id="279"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85" r:id="rId31"/>
    <p:sldId id="286" r:id="rId32"/>
    <p:sldId id="287" r:id="rId33"/>
    <p:sldId id="288" r:id="rId34"/>
    <p:sldId id="289" r:id="rId35"/>
    <p:sldId id="308" r:id="rId36"/>
    <p:sldId id="309" r:id="rId37"/>
    <p:sldId id="310"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5" r:id="rId53"/>
    <p:sldId id="304" r:id="rId54"/>
    <p:sldId id="306" r:id="rId55"/>
    <p:sldId id="307" r:id="rId56"/>
    <p:sldId id="311" r:id="rId57"/>
    <p:sldId id="313" r:id="rId58"/>
    <p:sldId id="314" r:id="rId59"/>
    <p:sldId id="315" r:id="rId60"/>
    <p:sldId id="316" r:id="rId61"/>
    <p:sldId id="317" r:id="rId62"/>
    <p:sldId id="318" r:id="rId63"/>
    <p:sldId id="319" r:id="rId64"/>
    <p:sldId id="312"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F6B75F21-7394-44AE-B82F-5B105F6D692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E48F0-491B-4CEE-9192-A97624EA288C}" type="slidenum">
              <a:rPr lang="en-US"/>
              <a:pPr/>
              <a:t>5</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In spite of increasing use of infection control measures, the incidence of this type of infections are on the rise. This may be attributed to the following facts;</a:t>
            </a:r>
          </a:p>
          <a:p>
            <a:r>
              <a:rPr lang="en-US"/>
              <a:t>	The rise in severity of illness an injuries for which the people are hospitalized</a:t>
            </a:r>
          </a:p>
          <a:p>
            <a:r>
              <a:rPr lang="en-US"/>
              <a:t>	The increased number of elderly persons who make up the hospital population</a:t>
            </a:r>
          </a:p>
          <a:p>
            <a:r>
              <a:rPr lang="en-US"/>
              <a:t>	The increase use of potent immunosuppressive and cytotoxic drugs</a:t>
            </a:r>
          </a:p>
          <a:p>
            <a:r>
              <a:rPr lang="en-US"/>
              <a:t>	Radiation.</a:t>
            </a:r>
          </a:p>
          <a:p>
            <a:r>
              <a:rPr lang="en-US"/>
              <a:t>	</a:t>
            </a:r>
          </a:p>
          <a:p>
            <a:r>
              <a:rPr lang="en-US"/>
              <a:t>Another contributing factor is that the antimicrobial drugs used to treat the infections change the normal bacterial flora  of the body. This encourages the growth of hospital bacteria that have learned to resist antimicrobial rugs.</a:t>
            </a:r>
          </a:p>
          <a:p>
            <a:r>
              <a:rPr lang="en-US"/>
              <a:t>The use of intravenous catheters, respiratory therapy equipment, and transducers requires meticulous infection control technique because they are frequently implicated as the cause of nosocomial infections.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4" name="Rectangle 4"/>
          <p:cNvSpPr>
            <a:spLocks noGrp="1" noChangeArrowheads="1"/>
          </p:cNvSpPr>
          <p:nvPr>
            <p:ph type="dt" sz="quarter"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E4BA0879-F584-4092-BCBD-B36A60D6918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637C76-8926-4CF0-96F3-DA8286E5DB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81F367-1BBF-44A5-9146-35B06743C91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033722-F47E-4B47-9C41-D31C3E54C16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58DB7C-6E4E-46C6-ACC3-B385F0BA2DB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638859-291F-4C8E-BB6C-27FA5A96A5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5AC2E1-34BE-4F78-857C-D64E8F0C75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605023-A368-45C4-BFBF-14741B17B8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2BF995-B022-4DAF-A339-00B26CA1EF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3BCF34-FA58-4982-933E-899BFC93767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893C9A-7F7C-4C8A-93BE-9C1F7D42C33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C262A95D-0274-4E38-95CF-E0E9E5467E1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r>
              <a:rPr lang="en-US"/>
              <a:t>Infection Control</a:t>
            </a:r>
          </a:p>
        </p:txBody>
      </p:sp>
      <p:sp>
        <p:nvSpPr>
          <p:cNvPr id="2053" name="Rectangle 5"/>
          <p:cNvSpPr>
            <a:spLocks noGrp="1" noChangeArrowheads="1"/>
          </p:cNvSpPr>
          <p:nvPr>
            <p:ph type="subTitle" idx="1"/>
          </p:nvPr>
        </p:nvSpPr>
        <p:spPr>
          <a:xfrm>
            <a:off x="1371600" y="3505200"/>
            <a:ext cx="6629400" cy="2133600"/>
          </a:xfrm>
        </p:spPr>
        <p:txBody>
          <a:bodyPr/>
          <a:lstStyle/>
          <a:p>
            <a:pPr algn="l">
              <a:lnSpc>
                <a:spcPct val="80000"/>
              </a:lnSpc>
            </a:pPr>
            <a:r>
              <a:rPr lang="en-US"/>
              <a:t> Goal</a:t>
            </a:r>
          </a:p>
          <a:p>
            <a:pPr algn="l">
              <a:lnSpc>
                <a:spcPct val="80000"/>
              </a:lnSpc>
            </a:pPr>
            <a:r>
              <a:rPr lang="en-US" sz="2800"/>
              <a:t>To learn techniques for controlling infection during patient care and accept responsibility for infection control during radiography.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linds(horizont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calcmode="lin" valueType="num">
                                      <p:cBhvr additive="base">
                                        <p:cTn id="12"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381000"/>
            <a:ext cx="4191000" cy="990600"/>
          </a:xfrm>
        </p:spPr>
        <p:txBody>
          <a:bodyPr/>
          <a:lstStyle/>
          <a:p>
            <a:pPr algn="l"/>
            <a:r>
              <a:rPr lang="en-US" sz="4000"/>
              <a:t>Forms of Bacteria  </a:t>
            </a:r>
          </a:p>
        </p:txBody>
      </p:sp>
      <p:pic>
        <p:nvPicPr>
          <p:cNvPr id="33796" name="Picture 4" descr="IMAGE0067"/>
          <p:cNvPicPr>
            <a:picLocks noChangeAspect="1" noChangeArrowheads="1"/>
          </p:cNvPicPr>
          <p:nvPr/>
        </p:nvPicPr>
        <p:blipFill>
          <a:blip r:embed="rId2"/>
          <a:srcRect/>
          <a:stretch>
            <a:fillRect/>
          </a:stretch>
        </p:blipFill>
        <p:spPr bwMode="auto">
          <a:xfrm>
            <a:off x="533400" y="1447800"/>
            <a:ext cx="3657600" cy="1414463"/>
          </a:xfrm>
          <a:prstGeom prst="rect">
            <a:avLst/>
          </a:prstGeom>
          <a:noFill/>
        </p:spPr>
      </p:pic>
      <p:pic>
        <p:nvPicPr>
          <p:cNvPr id="33797" name="Picture 5" descr="IMAGE0066"/>
          <p:cNvPicPr>
            <a:picLocks noChangeAspect="1" noChangeArrowheads="1"/>
          </p:cNvPicPr>
          <p:nvPr/>
        </p:nvPicPr>
        <p:blipFill>
          <a:blip r:embed="rId3"/>
          <a:srcRect/>
          <a:stretch>
            <a:fillRect/>
          </a:stretch>
        </p:blipFill>
        <p:spPr bwMode="auto">
          <a:xfrm>
            <a:off x="457200" y="3657600"/>
            <a:ext cx="3429000" cy="2295525"/>
          </a:xfrm>
          <a:prstGeom prst="rect">
            <a:avLst/>
          </a:prstGeom>
          <a:noFill/>
        </p:spPr>
      </p:pic>
      <p:pic>
        <p:nvPicPr>
          <p:cNvPr id="33798" name="Picture 6" descr="IMAGE0065"/>
          <p:cNvPicPr>
            <a:picLocks noChangeAspect="1" noChangeArrowheads="1"/>
          </p:cNvPicPr>
          <p:nvPr/>
        </p:nvPicPr>
        <p:blipFill>
          <a:blip r:embed="rId4"/>
          <a:srcRect/>
          <a:stretch>
            <a:fillRect/>
          </a:stretch>
        </p:blipFill>
        <p:spPr bwMode="auto">
          <a:xfrm>
            <a:off x="4648200" y="914400"/>
            <a:ext cx="4267200" cy="2201863"/>
          </a:xfrm>
          <a:prstGeom prst="rect">
            <a:avLst/>
          </a:prstGeom>
          <a:noFill/>
        </p:spPr>
      </p:pic>
      <p:sp>
        <p:nvSpPr>
          <p:cNvPr id="33799" name="Text Box 7"/>
          <p:cNvSpPr txBox="1">
            <a:spLocks noChangeArrowheads="1"/>
          </p:cNvSpPr>
          <p:nvPr/>
        </p:nvSpPr>
        <p:spPr bwMode="auto">
          <a:xfrm>
            <a:off x="457200" y="3048000"/>
            <a:ext cx="3886200" cy="366713"/>
          </a:xfrm>
          <a:prstGeom prst="rect">
            <a:avLst/>
          </a:prstGeom>
          <a:noFill/>
          <a:ln w="9525">
            <a:noFill/>
            <a:miter lim="800000"/>
            <a:headEnd/>
            <a:tailEnd/>
          </a:ln>
          <a:effectLst/>
        </p:spPr>
        <p:txBody>
          <a:bodyPr>
            <a:spAutoFit/>
          </a:bodyPr>
          <a:lstStyle/>
          <a:p>
            <a:pPr>
              <a:spcBef>
                <a:spcPct val="50000"/>
              </a:spcBef>
            </a:pPr>
            <a:r>
              <a:rPr lang="en-US"/>
              <a:t>A cell of Vibro cholerae</a:t>
            </a:r>
          </a:p>
        </p:txBody>
      </p:sp>
      <p:sp>
        <p:nvSpPr>
          <p:cNvPr id="33800" name="Text Box 8"/>
          <p:cNvSpPr txBox="1">
            <a:spLocks noChangeArrowheads="1"/>
          </p:cNvSpPr>
          <p:nvPr/>
        </p:nvSpPr>
        <p:spPr bwMode="auto">
          <a:xfrm>
            <a:off x="381000" y="6096000"/>
            <a:ext cx="3352800" cy="366713"/>
          </a:xfrm>
          <a:prstGeom prst="rect">
            <a:avLst/>
          </a:prstGeom>
          <a:noFill/>
          <a:ln w="9525">
            <a:noFill/>
            <a:miter lim="800000"/>
            <a:headEnd/>
            <a:tailEnd/>
          </a:ln>
          <a:effectLst/>
        </p:spPr>
        <p:txBody>
          <a:bodyPr>
            <a:spAutoFit/>
          </a:bodyPr>
          <a:lstStyle/>
          <a:p>
            <a:pPr>
              <a:spcBef>
                <a:spcPct val="50000"/>
              </a:spcBef>
            </a:pPr>
            <a:r>
              <a:rPr lang="en-US"/>
              <a:t>The spirillum</a:t>
            </a:r>
          </a:p>
        </p:txBody>
      </p:sp>
      <p:sp>
        <p:nvSpPr>
          <p:cNvPr id="33801" name="Text Box 9"/>
          <p:cNvSpPr txBox="1">
            <a:spLocks noChangeArrowheads="1"/>
          </p:cNvSpPr>
          <p:nvPr/>
        </p:nvSpPr>
        <p:spPr bwMode="auto">
          <a:xfrm>
            <a:off x="4572000" y="3200400"/>
            <a:ext cx="4191000" cy="366713"/>
          </a:xfrm>
          <a:prstGeom prst="rect">
            <a:avLst/>
          </a:prstGeom>
          <a:noFill/>
          <a:ln w="9525">
            <a:noFill/>
            <a:miter lim="800000"/>
            <a:headEnd/>
            <a:tailEnd/>
          </a:ln>
          <a:effectLst/>
        </p:spPr>
        <p:txBody>
          <a:bodyPr>
            <a:spAutoFit/>
          </a:bodyPr>
          <a:lstStyle/>
          <a:p>
            <a:pPr>
              <a:spcBef>
                <a:spcPct val="50000"/>
              </a:spcBef>
            </a:pPr>
            <a:r>
              <a:rPr lang="en-US"/>
              <a:t>Variety of organisms in dental plaque</a:t>
            </a:r>
          </a:p>
        </p:txBody>
      </p:sp>
      <p:pic>
        <p:nvPicPr>
          <p:cNvPr id="33802" name="Picture 10" descr="IMAGE0064"/>
          <p:cNvPicPr>
            <a:picLocks noChangeAspect="1" noChangeArrowheads="1"/>
          </p:cNvPicPr>
          <p:nvPr/>
        </p:nvPicPr>
        <p:blipFill>
          <a:blip r:embed="rId5"/>
          <a:srcRect/>
          <a:stretch>
            <a:fillRect/>
          </a:stretch>
        </p:blipFill>
        <p:spPr bwMode="auto">
          <a:xfrm>
            <a:off x="4419600" y="3690938"/>
            <a:ext cx="2968625" cy="3167062"/>
          </a:xfrm>
          <a:prstGeom prst="rect">
            <a:avLst/>
          </a:prstGeom>
          <a:noFill/>
        </p:spPr>
      </p:pic>
      <p:sp>
        <p:nvSpPr>
          <p:cNvPr id="33803" name="Text Box 11"/>
          <p:cNvSpPr txBox="1">
            <a:spLocks noChangeArrowheads="1"/>
          </p:cNvSpPr>
          <p:nvPr/>
        </p:nvSpPr>
        <p:spPr bwMode="auto">
          <a:xfrm>
            <a:off x="7543800" y="4419600"/>
            <a:ext cx="1371600" cy="915988"/>
          </a:xfrm>
          <a:prstGeom prst="rect">
            <a:avLst/>
          </a:prstGeom>
          <a:noFill/>
          <a:ln w="9525">
            <a:noFill/>
            <a:miter lim="800000"/>
            <a:headEnd/>
            <a:tailEnd/>
          </a:ln>
          <a:effectLst/>
        </p:spPr>
        <p:txBody>
          <a:bodyPr>
            <a:spAutoFit/>
          </a:bodyPr>
          <a:lstStyle/>
          <a:p>
            <a:pPr>
              <a:spcBef>
                <a:spcPct val="50000"/>
              </a:spcBef>
            </a:pPr>
            <a:r>
              <a:rPr lang="en-US"/>
              <a:t>Spore of Bacillus fastidiosus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381000"/>
            <a:ext cx="8229600" cy="5715000"/>
          </a:xfrm>
        </p:spPr>
        <p:txBody>
          <a:bodyPr/>
          <a:lstStyle/>
          <a:p>
            <a:pPr>
              <a:lnSpc>
                <a:spcPct val="90000"/>
              </a:lnSpc>
            </a:pPr>
            <a:r>
              <a:rPr lang="en-US" sz="2800"/>
              <a:t>Some types of bacteria form </a:t>
            </a:r>
            <a:r>
              <a:rPr lang="en-US" sz="2800" b="1" i="1"/>
              <a:t>spores</a:t>
            </a:r>
            <a:r>
              <a:rPr lang="en-US" sz="2800"/>
              <a:t>. </a:t>
            </a:r>
          </a:p>
          <a:p>
            <a:pPr>
              <a:lnSpc>
                <a:spcPct val="90000"/>
              </a:lnSpc>
            </a:pPr>
            <a:r>
              <a:rPr lang="en-US" sz="2800"/>
              <a:t>A</a:t>
            </a:r>
            <a:r>
              <a:rPr lang="en-US" sz="2800" b="1"/>
              <a:t> </a:t>
            </a:r>
            <a:r>
              <a:rPr lang="en-US" sz="2800" b="1" i="1"/>
              <a:t>spore</a:t>
            </a:r>
            <a:r>
              <a:rPr lang="en-US" sz="2800" b="1"/>
              <a:t> </a:t>
            </a:r>
            <a:r>
              <a:rPr lang="en-US" sz="2800"/>
              <a:t>is a protective coat that surrounds the nucleic material of a bacteria. </a:t>
            </a:r>
          </a:p>
          <a:p>
            <a:pPr>
              <a:lnSpc>
                <a:spcPct val="90000"/>
              </a:lnSpc>
            </a:pPr>
            <a:r>
              <a:rPr lang="en-US" sz="2800"/>
              <a:t>They protect the bacteria when it is in an unfavourable atmosphere for growth and reproduction. </a:t>
            </a:r>
          </a:p>
          <a:p>
            <a:pPr>
              <a:lnSpc>
                <a:spcPct val="90000"/>
              </a:lnSpc>
            </a:pPr>
            <a:r>
              <a:rPr lang="en-US" sz="2800"/>
              <a:t>Spores are difficult to de story than the vegetating bacteria. </a:t>
            </a:r>
          </a:p>
          <a:p>
            <a:pPr>
              <a:lnSpc>
                <a:spcPct val="90000"/>
              </a:lnSpc>
            </a:pPr>
            <a:r>
              <a:rPr lang="en-US" sz="2800"/>
              <a:t>Bacteria are often opportunists. They are able to adapt to any situation and carry on their lives. They may also learn to resist or thrive in the presence of antimicrobial drugs and disinfectants.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a:t>Some common diseases produced by bacteria</a:t>
            </a:r>
          </a:p>
        </p:txBody>
      </p:sp>
      <p:sp>
        <p:nvSpPr>
          <p:cNvPr id="18435" name="Rectangle 3"/>
          <p:cNvSpPr>
            <a:spLocks noGrp="1" noChangeArrowheads="1"/>
          </p:cNvSpPr>
          <p:nvPr>
            <p:ph type="body" idx="1"/>
          </p:nvPr>
        </p:nvSpPr>
        <p:spPr/>
        <p:txBody>
          <a:bodyPr/>
          <a:lstStyle/>
          <a:p>
            <a:pPr>
              <a:buSzPct val="120000"/>
              <a:buFont typeface="Wingdings" pitchFamily="2" charset="2"/>
              <a:buChar char="§"/>
            </a:pPr>
            <a:r>
              <a:rPr lang="en-US"/>
              <a:t>	Diptheria</a:t>
            </a:r>
          </a:p>
          <a:p>
            <a:r>
              <a:rPr lang="en-US"/>
              <a:t>	Tuberculosis</a:t>
            </a:r>
          </a:p>
          <a:p>
            <a:r>
              <a:rPr lang="en-US"/>
              <a:t>	Streptococcal infections of the throat</a:t>
            </a:r>
          </a:p>
          <a:p>
            <a:r>
              <a:rPr lang="en-US"/>
              <a:t>	Boils</a:t>
            </a:r>
          </a:p>
          <a:p>
            <a:r>
              <a:rPr lang="en-US"/>
              <a:t>	Abscesses</a:t>
            </a:r>
          </a:p>
          <a:p>
            <a:r>
              <a:rPr lang="en-US"/>
              <a:t>	Wound infections</a:t>
            </a:r>
          </a:p>
          <a:p>
            <a:r>
              <a:rPr lang="en-US"/>
              <a:t>	Salmonella infections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685800"/>
          </a:xfrm>
        </p:spPr>
        <p:txBody>
          <a:bodyPr/>
          <a:lstStyle/>
          <a:p>
            <a:r>
              <a:rPr lang="en-US" sz="4000" b="1" i="1"/>
              <a:t>FUNGI</a:t>
            </a:r>
          </a:p>
        </p:txBody>
      </p:sp>
      <p:sp>
        <p:nvSpPr>
          <p:cNvPr id="19459" name="Rectangle 3"/>
          <p:cNvSpPr>
            <a:spLocks noGrp="1" noChangeArrowheads="1"/>
          </p:cNvSpPr>
          <p:nvPr>
            <p:ph type="body" idx="1"/>
          </p:nvPr>
        </p:nvSpPr>
        <p:spPr>
          <a:xfrm>
            <a:off x="457200" y="1143000"/>
            <a:ext cx="8229600" cy="5334000"/>
          </a:xfrm>
        </p:spPr>
        <p:txBody>
          <a:bodyPr/>
          <a:lstStyle/>
          <a:p>
            <a:pPr>
              <a:lnSpc>
                <a:spcPct val="80000"/>
              </a:lnSpc>
            </a:pPr>
            <a:endParaRPr lang="en-US" sz="2400"/>
          </a:p>
          <a:p>
            <a:pPr>
              <a:lnSpc>
                <a:spcPct val="80000"/>
              </a:lnSpc>
            </a:pPr>
            <a:r>
              <a:rPr lang="en-US" sz="2400"/>
              <a:t>Fungi exist in two forms.</a:t>
            </a:r>
          </a:p>
          <a:p>
            <a:pPr lvl="1">
              <a:lnSpc>
                <a:spcPct val="80000"/>
              </a:lnSpc>
            </a:pPr>
            <a:r>
              <a:rPr lang="en-US" sz="2000"/>
              <a:t>Yeasts</a:t>
            </a:r>
          </a:p>
          <a:p>
            <a:pPr lvl="1">
              <a:lnSpc>
                <a:spcPct val="80000"/>
              </a:lnSpc>
            </a:pPr>
            <a:r>
              <a:rPr lang="en-US" sz="2000"/>
              <a:t>Molds</a:t>
            </a:r>
          </a:p>
          <a:p>
            <a:pPr>
              <a:lnSpc>
                <a:spcPct val="80000"/>
              </a:lnSpc>
            </a:pPr>
            <a:r>
              <a:rPr lang="en-US" sz="2400"/>
              <a:t>Yeasts are one-celled animals. </a:t>
            </a:r>
          </a:p>
          <a:p>
            <a:pPr>
              <a:lnSpc>
                <a:spcPct val="80000"/>
              </a:lnSpc>
            </a:pPr>
            <a:r>
              <a:rPr lang="en-US" sz="2400"/>
              <a:t>Molds have many cells. Some fungi have the characteristics of both yeasts an molds.</a:t>
            </a:r>
          </a:p>
          <a:p>
            <a:pPr>
              <a:lnSpc>
                <a:spcPct val="80000"/>
              </a:lnSpc>
            </a:pPr>
            <a:r>
              <a:rPr lang="en-US" sz="2400"/>
              <a:t>Fungi reproduce by budding or spore formation.</a:t>
            </a:r>
          </a:p>
          <a:p>
            <a:pPr>
              <a:lnSpc>
                <a:spcPct val="80000"/>
              </a:lnSpc>
            </a:pPr>
            <a:r>
              <a:rPr lang="en-US" sz="2400"/>
              <a:t>50%  of  fungi may cause disease in humans, but they require moisture and darkness in order to do so.</a:t>
            </a:r>
          </a:p>
          <a:p>
            <a:pPr>
              <a:lnSpc>
                <a:spcPct val="80000"/>
              </a:lnSpc>
            </a:pPr>
            <a:r>
              <a:rPr lang="en-US" sz="2400"/>
              <a:t>Many pathogenic fungi infect the skin and scalp of humans and are difficult to cure because they produce spores.</a:t>
            </a:r>
          </a:p>
          <a:p>
            <a:pPr>
              <a:lnSpc>
                <a:spcPct val="80000"/>
              </a:lnSpc>
            </a:pPr>
            <a:r>
              <a:rPr lang="en-US" sz="2400"/>
              <a:t>Fungal infections affect body systems and are difficult to treat because most anti microbial  drugs are not effective against fungi.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762000"/>
          </a:xfrm>
        </p:spPr>
        <p:txBody>
          <a:bodyPr/>
          <a:lstStyle/>
          <a:p>
            <a:r>
              <a:rPr lang="en-US"/>
              <a:t>Viruses</a:t>
            </a:r>
          </a:p>
        </p:txBody>
      </p:sp>
      <p:sp>
        <p:nvSpPr>
          <p:cNvPr id="20483" name="Rectangle 3"/>
          <p:cNvSpPr>
            <a:spLocks noGrp="1" noChangeArrowheads="1"/>
          </p:cNvSpPr>
          <p:nvPr>
            <p:ph type="body" idx="1"/>
          </p:nvPr>
        </p:nvSpPr>
        <p:spPr>
          <a:xfrm>
            <a:off x="457200" y="1295400"/>
            <a:ext cx="8229600" cy="5257800"/>
          </a:xfrm>
        </p:spPr>
        <p:txBody>
          <a:bodyPr/>
          <a:lstStyle/>
          <a:p>
            <a:pPr>
              <a:lnSpc>
                <a:spcPct val="90000"/>
              </a:lnSpc>
            </a:pPr>
            <a:r>
              <a:rPr lang="en-US" sz="2400"/>
              <a:t>Viruses are minute microorganisms that cannot be visualized under an ordinary microscope.</a:t>
            </a:r>
          </a:p>
          <a:p>
            <a:pPr>
              <a:lnSpc>
                <a:spcPct val="90000"/>
              </a:lnSpc>
            </a:pPr>
            <a:r>
              <a:rPr lang="en-US" sz="2400"/>
              <a:t>Their genetic material is composed of either DNA or RNA but never both. </a:t>
            </a:r>
          </a:p>
          <a:p>
            <a:pPr>
              <a:lnSpc>
                <a:spcPct val="90000"/>
              </a:lnSpc>
            </a:pPr>
            <a:r>
              <a:rPr lang="en-US" sz="2400"/>
              <a:t>This genetic material is protected by a capsid or outer coat until they invade a host cell. They must invade a host cell in order to survive and reproduce. </a:t>
            </a:r>
          </a:p>
          <a:p>
            <a:pPr>
              <a:lnSpc>
                <a:spcPct val="90000"/>
              </a:lnSpc>
            </a:pPr>
            <a:r>
              <a:rPr lang="en-US" sz="2400"/>
              <a:t>The capsid acts as a vehicle of transport . When the virus selects a host, it attaches itself to the cell on the surface and penetrates the cell. Once inside, the capsid disintegrates and releases its nucleic acid into the host cell. The virus then replicates, and the newly produced nucleic acid and proteins assemble into new virus and leave the host cell.  As they leave, they sometimes destroy the host cell by rapid release of the new viruses.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838200"/>
          </a:xfrm>
        </p:spPr>
        <p:txBody>
          <a:bodyPr/>
          <a:lstStyle/>
          <a:p>
            <a:r>
              <a:rPr lang="en-US"/>
              <a:t>Viral diseases</a:t>
            </a:r>
          </a:p>
        </p:txBody>
      </p:sp>
      <p:sp>
        <p:nvSpPr>
          <p:cNvPr id="21507" name="Rectangle 3"/>
          <p:cNvSpPr>
            <a:spLocks noGrp="1" noChangeArrowheads="1"/>
          </p:cNvSpPr>
          <p:nvPr>
            <p:ph type="body" idx="1"/>
          </p:nvPr>
        </p:nvSpPr>
        <p:spPr>
          <a:xfrm>
            <a:off x="457200" y="1219200"/>
            <a:ext cx="8229600" cy="5181600"/>
          </a:xfrm>
        </p:spPr>
        <p:txBody>
          <a:bodyPr/>
          <a:lstStyle/>
          <a:p>
            <a:r>
              <a:rPr lang="en-US" sz="2800"/>
              <a:t>Viruses may infect plants, animals, or humans. </a:t>
            </a:r>
          </a:p>
          <a:p>
            <a:r>
              <a:rPr lang="en-US" sz="2800"/>
              <a:t>Some viral diseases that affect humans are;</a:t>
            </a:r>
          </a:p>
          <a:p>
            <a:pPr lvl="1"/>
            <a:r>
              <a:rPr lang="en-US" sz="2400"/>
              <a:t>Influenza</a:t>
            </a:r>
          </a:p>
          <a:p>
            <a:pPr lvl="1"/>
            <a:r>
              <a:rPr lang="en-US" sz="2400"/>
              <a:t>Measles</a:t>
            </a:r>
          </a:p>
          <a:p>
            <a:pPr lvl="1"/>
            <a:r>
              <a:rPr lang="en-US" sz="2400"/>
              <a:t>Mumps</a:t>
            </a:r>
          </a:p>
          <a:p>
            <a:pPr lvl="1"/>
            <a:r>
              <a:rPr lang="en-US" sz="2400"/>
              <a:t>Hepatitis A, B</a:t>
            </a:r>
          </a:p>
          <a:p>
            <a:pPr lvl="1"/>
            <a:r>
              <a:rPr lang="en-US" sz="2400"/>
              <a:t>Non-A non –B hepatitis</a:t>
            </a:r>
          </a:p>
          <a:p>
            <a:pPr lvl="1"/>
            <a:r>
              <a:rPr lang="en-US" sz="2400"/>
              <a:t>Herpes zoster</a:t>
            </a:r>
          </a:p>
          <a:p>
            <a:pPr lvl="1"/>
            <a:r>
              <a:rPr lang="en-US" sz="2400"/>
              <a:t>Herpes simplex</a:t>
            </a:r>
          </a:p>
          <a:p>
            <a:pPr lvl="1"/>
            <a:r>
              <a:rPr lang="en-US" sz="2400"/>
              <a:t>Acquired immunodeficiency syndrome (AIDS)</a:t>
            </a:r>
          </a:p>
          <a:p>
            <a:pPr lvl="1"/>
            <a:r>
              <a:rPr lang="en-US" sz="2400"/>
              <a:t>Common cold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838200"/>
          </a:xfrm>
        </p:spPr>
        <p:txBody>
          <a:bodyPr/>
          <a:lstStyle/>
          <a:p>
            <a:r>
              <a:rPr lang="en-US"/>
              <a:t>Protozoa</a:t>
            </a:r>
          </a:p>
        </p:txBody>
      </p:sp>
      <p:sp>
        <p:nvSpPr>
          <p:cNvPr id="22531" name="Rectangle 3"/>
          <p:cNvSpPr>
            <a:spLocks noGrp="1" noChangeArrowheads="1"/>
          </p:cNvSpPr>
          <p:nvPr>
            <p:ph type="body" idx="1"/>
          </p:nvPr>
        </p:nvSpPr>
        <p:spPr>
          <a:xfrm>
            <a:off x="457200" y="1143000"/>
            <a:ext cx="8229600" cy="5562600"/>
          </a:xfrm>
        </p:spPr>
        <p:txBody>
          <a:bodyPr/>
          <a:lstStyle/>
          <a:p>
            <a:pPr>
              <a:lnSpc>
                <a:spcPct val="80000"/>
              </a:lnSpc>
            </a:pPr>
            <a:r>
              <a:rPr lang="en-US" sz="2400"/>
              <a:t>Protozoa are more complex one-celled microorganisms than others.</a:t>
            </a:r>
          </a:p>
          <a:p>
            <a:pPr>
              <a:lnSpc>
                <a:spcPct val="80000"/>
              </a:lnSpc>
            </a:pPr>
            <a:r>
              <a:rPr lang="en-US" sz="2400"/>
              <a:t>They are often parasitic </a:t>
            </a:r>
          </a:p>
          <a:p>
            <a:pPr>
              <a:lnSpc>
                <a:spcPct val="80000"/>
              </a:lnSpc>
            </a:pPr>
            <a:r>
              <a:rPr lang="en-US" sz="2400"/>
              <a:t>Move from place to place </a:t>
            </a:r>
          </a:p>
          <a:p>
            <a:pPr lvl="1">
              <a:lnSpc>
                <a:spcPct val="80000"/>
              </a:lnSpc>
            </a:pPr>
            <a:r>
              <a:rPr lang="en-US" sz="2000"/>
              <a:t>by pseudopod formation</a:t>
            </a:r>
          </a:p>
          <a:p>
            <a:pPr lvl="1">
              <a:lnSpc>
                <a:spcPct val="80000"/>
              </a:lnSpc>
            </a:pPr>
            <a:r>
              <a:rPr lang="en-US" sz="2000"/>
              <a:t>by the action of flagella,</a:t>
            </a:r>
          </a:p>
          <a:p>
            <a:pPr lvl="1">
              <a:lnSpc>
                <a:spcPct val="80000"/>
              </a:lnSpc>
            </a:pPr>
            <a:r>
              <a:rPr lang="en-US" sz="2000"/>
              <a:t>by cilia.</a:t>
            </a:r>
          </a:p>
          <a:p>
            <a:pPr>
              <a:lnSpc>
                <a:spcPct val="80000"/>
              </a:lnSpc>
            </a:pPr>
            <a:r>
              <a:rPr lang="en-US" sz="2400"/>
              <a:t>Pseudopod movement is an amoeboid action ( a part of the cell is pressed forward and the  rest of the cell rapidly follows). </a:t>
            </a:r>
          </a:p>
          <a:p>
            <a:pPr>
              <a:lnSpc>
                <a:spcPct val="80000"/>
              </a:lnSpc>
            </a:pPr>
            <a:r>
              <a:rPr lang="en-US" sz="2400"/>
              <a:t>Flagella are whip like projections, which move the cell by their swift movements.</a:t>
            </a:r>
          </a:p>
          <a:p>
            <a:pPr>
              <a:lnSpc>
                <a:spcPct val="80000"/>
              </a:lnSpc>
            </a:pPr>
            <a:r>
              <a:rPr lang="en-US" sz="2400"/>
              <a:t>Cilia are smaller an more delicate hairlike projections on the exterior of the cell wall </a:t>
            </a:r>
          </a:p>
          <a:p>
            <a:pPr>
              <a:lnSpc>
                <a:spcPct val="80000"/>
              </a:lnSpc>
            </a:pPr>
            <a:r>
              <a:rPr lang="en-US" sz="2400"/>
              <a:t>Many protozoa are able to form themselves into cysts, which are protected by a cyst wall in averse conditions to prolong their existence.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457200"/>
            <a:ext cx="8229600" cy="5638800"/>
          </a:xfrm>
        </p:spPr>
        <p:txBody>
          <a:bodyPr/>
          <a:lstStyle/>
          <a:p>
            <a:pPr>
              <a:lnSpc>
                <a:spcPct val="90000"/>
              </a:lnSpc>
            </a:pPr>
            <a:r>
              <a:rPr lang="en-US" sz="2800"/>
              <a:t>Many of the diseases  in human caused by protozoa affect ;</a:t>
            </a:r>
          </a:p>
          <a:p>
            <a:pPr lvl="1">
              <a:lnSpc>
                <a:spcPct val="90000"/>
              </a:lnSpc>
            </a:pPr>
            <a:r>
              <a:rPr lang="en-US" sz="2400"/>
              <a:t>the gastrointestinal tract </a:t>
            </a:r>
          </a:p>
          <a:p>
            <a:pPr lvl="1">
              <a:lnSpc>
                <a:spcPct val="90000"/>
              </a:lnSpc>
            </a:pPr>
            <a:r>
              <a:rPr lang="en-US" sz="2400"/>
              <a:t>the genitourinary tract, and</a:t>
            </a:r>
          </a:p>
          <a:p>
            <a:pPr lvl="1">
              <a:lnSpc>
                <a:spcPct val="90000"/>
              </a:lnSpc>
            </a:pPr>
            <a:r>
              <a:rPr lang="en-US" sz="2400"/>
              <a:t>the circulatory system.</a:t>
            </a:r>
          </a:p>
          <a:p>
            <a:pPr>
              <a:lnSpc>
                <a:spcPct val="90000"/>
              </a:lnSpc>
            </a:pPr>
            <a:endParaRPr lang="en-US" sz="2800"/>
          </a:p>
          <a:p>
            <a:pPr>
              <a:lnSpc>
                <a:spcPct val="90000"/>
              </a:lnSpc>
            </a:pPr>
            <a:r>
              <a:rPr lang="en-US" sz="2800"/>
              <a:t>Some common protozoal diseases are;</a:t>
            </a:r>
          </a:p>
          <a:p>
            <a:pPr>
              <a:lnSpc>
                <a:spcPct val="90000"/>
              </a:lnSpc>
            </a:pPr>
            <a:r>
              <a:rPr lang="en-US" sz="2800"/>
              <a:t>	Amebiasis</a:t>
            </a:r>
          </a:p>
          <a:p>
            <a:pPr>
              <a:lnSpc>
                <a:spcPct val="90000"/>
              </a:lnSpc>
            </a:pPr>
            <a:r>
              <a:rPr lang="en-US" sz="2800"/>
              <a:t>	Giardiasis</a:t>
            </a:r>
          </a:p>
          <a:p>
            <a:pPr>
              <a:lnSpc>
                <a:spcPct val="90000"/>
              </a:lnSpc>
            </a:pPr>
            <a:r>
              <a:rPr lang="en-US" sz="2800"/>
              <a:t>	Trichomoniasis</a:t>
            </a:r>
          </a:p>
          <a:p>
            <a:pPr>
              <a:lnSpc>
                <a:spcPct val="90000"/>
              </a:lnSpc>
            </a:pPr>
            <a:r>
              <a:rPr lang="en-US" sz="2800"/>
              <a:t>	Malaria</a:t>
            </a:r>
          </a:p>
          <a:p>
            <a:pPr>
              <a:lnSpc>
                <a:spcPct val="90000"/>
              </a:lnSpc>
            </a:pPr>
            <a:r>
              <a:rPr lang="en-US" sz="2800"/>
              <a:t>	Toxoplasmosis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219200"/>
          </a:xfrm>
        </p:spPr>
        <p:txBody>
          <a:bodyPr/>
          <a:lstStyle/>
          <a:p>
            <a:r>
              <a:rPr lang="en-US" sz="3600"/>
              <a:t>The body’s defense against disease (Immunity)</a:t>
            </a:r>
          </a:p>
        </p:txBody>
      </p:sp>
      <p:sp>
        <p:nvSpPr>
          <p:cNvPr id="24579" name="Rectangle 3"/>
          <p:cNvSpPr>
            <a:spLocks noGrp="1" noChangeArrowheads="1"/>
          </p:cNvSpPr>
          <p:nvPr>
            <p:ph type="body" idx="1"/>
          </p:nvPr>
        </p:nvSpPr>
        <p:spPr>
          <a:xfrm>
            <a:off x="457200" y="1524000"/>
            <a:ext cx="8229600" cy="4572000"/>
          </a:xfrm>
        </p:spPr>
        <p:txBody>
          <a:bodyPr/>
          <a:lstStyle/>
          <a:p>
            <a:pPr marL="609600" indent="-609600">
              <a:lnSpc>
                <a:spcPct val="80000"/>
              </a:lnSpc>
            </a:pPr>
            <a:r>
              <a:rPr lang="en-US" sz="2800"/>
              <a:t>Two types  :-   </a:t>
            </a:r>
          </a:p>
          <a:p>
            <a:pPr marL="990600" lvl="1" indent="-533400">
              <a:lnSpc>
                <a:spcPct val="80000"/>
              </a:lnSpc>
            </a:pPr>
            <a:r>
              <a:rPr lang="en-US" sz="2400"/>
              <a:t>Active immunity</a:t>
            </a:r>
          </a:p>
          <a:p>
            <a:pPr marL="990600" lvl="1" indent="-533400">
              <a:lnSpc>
                <a:spcPct val="80000"/>
              </a:lnSpc>
            </a:pPr>
            <a:r>
              <a:rPr lang="en-US" sz="2400"/>
              <a:t>Passive immunity</a:t>
            </a:r>
          </a:p>
          <a:p>
            <a:pPr marL="609600" indent="-609600">
              <a:lnSpc>
                <a:spcPct val="80000"/>
              </a:lnSpc>
              <a:buFont typeface="Wingdings" pitchFamily="2" charset="2"/>
              <a:buAutoNum type="arabicPeriod"/>
            </a:pPr>
            <a:r>
              <a:rPr lang="en-US" sz="2800" b="1"/>
              <a:t>Active immunity</a:t>
            </a:r>
          </a:p>
          <a:p>
            <a:pPr marL="609600" indent="-609600">
              <a:lnSpc>
                <a:spcPct val="80000"/>
              </a:lnSpc>
              <a:buFont typeface="Wingdings" pitchFamily="2" charset="2"/>
              <a:buNone/>
            </a:pPr>
            <a:r>
              <a:rPr lang="en-US" sz="2800"/>
              <a:t>   	Born immunity to some diseases (specific &amp; nonspecific)</a:t>
            </a:r>
          </a:p>
          <a:p>
            <a:pPr marL="609600" indent="-609600">
              <a:lnSpc>
                <a:spcPct val="80000"/>
              </a:lnSpc>
              <a:buFont typeface="Wingdings" pitchFamily="2" charset="2"/>
              <a:buNone/>
            </a:pPr>
            <a:r>
              <a:rPr lang="en-US" sz="2800"/>
              <a:t>	Acquired immunity by actually having the disease and producing antibodies that prevent another infection or by being vaccinated with dead or weakened strains of the infecting microorganism (attenuated vaccine) or their products. </a:t>
            </a:r>
          </a:p>
          <a:p>
            <a:pPr marL="609600" indent="-609600">
              <a:lnSpc>
                <a:spcPct val="80000"/>
              </a:lnSpc>
              <a:buFont typeface="Wingdings" pitchFamily="2" charset="2"/>
              <a:buNone/>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457200"/>
          </a:xfrm>
        </p:spPr>
        <p:txBody>
          <a:bodyPr/>
          <a:lstStyle/>
          <a:p>
            <a:r>
              <a:rPr lang="en-US" sz="4000"/>
              <a:t>Active immunity continued…</a:t>
            </a:r>
          </a:p>
        </p:txBody>
      </p:sp>
      <p:sp>
        <p:nvSpPr>
          <p:cNvPr id="25603" name="Rectangle 3"/>
          <p:cNvSpPr>
            <a:spLocks noGrp="1" noChangeArrowheads="1"/>
          </p:cNvSpPr>
          <p:nvPr>
            <p:ph type="body" idx="1"/>
          </p:nvPr>
        </p:nvSpPr>
        <p:spPr>
          <a:xfrm>
            <a:off x="457200" y="838200"/>
            <a:ext cx="8229600" cy="5562600"/>
          </a:xfrm>
        </p:spPr>
        <p:txBody>
          <a:bodyPr/>
          <a:lstStyle/>
          <a:p>
            <a:pPr>
              <a:lnSpc>
                <a:spcPct val="90000"/>
              </a:lnSpc>
              <a:buFont typeface="Wingdings" pitchFamily="2" charset="2"/>
              <a:buNone/>
            </a:pPr>
            <a:r>
              <a:rPr lang="en-US" sz="2800" b="1"/>
              <a:t>specific defense mechanism</a:t>
            </a:r>
            <a:r>
              <a:rPr lang="en-US" sz="2800"/>
              <a:t> </a:t>
            </a:r>
          </a:p>
          <a:p>
            <a:pPr>
              <a:lnSpc>
                <a:spcPct val="90000"/>
              </a:lnSpc>
            </a:pPr>
            <a:r>
              <a:rPr lang="en-US" sz="2800"/>
              <a:t>The human body has a highly complex immune system that, react to specific invaders that are able to bypass the nonspecific body defenses by forming an </a:t>
            </a:r>
            <a:r>
              <a:rPr lang="en-US" sz="2800">
                <a:solidFill>
                  <a:schemeClr val="tx2"/>
                </a:solidFill>
              </a:rPr>
              <a:t>antigen </a:t>
            </a:r>
            <a:r>
              <a:rPr lang="en-US" sz="2800"/>
              <a:t>(a foreign protein). </a:t>
            </a:r>
          </a:p>
          <a:p>
            <a:pPr>
              <a:lnSpc>
                <a:spcPct val="90000"/>
              </a:lnSpc>
            </a:pPr>
            <a:r>
              <a:rPr lang="en-US" sz="2800"/>
              <a:t>When an antigen is present in the body, a specific </a:t>
            </a:r>
            <a:r>
              <a:rPr lang="en-US" sz="2800">
                <a:solidFill>
                  <a:schemeClr val="accent1"/>
                </a:solidFill>
              </a:rPr>
              <a:t>antibody</a:t>
            </a:r>
            <a:r>
              <a:rPr lang="en-US" sz="2800"/>
              <a:t> is formed to act against it.</a:t>
            </a:r>
          </a:p>
          <a:p>
            <a:pPr>
              <a:lnSpc>
                <a:spcPct val="90000"/>
              </a:lnSpc>
            </a:pPr>
            <a:r>
              <a:rPr lang="en-US" sz="2800"/>
              <a:t>An antibody is a protein globulin produced by specific cells in the immune system when stimulate by an antigen.</a:t>
            </a:r>
          </a:p>
          <a:p>
            <a:pPr>
              <a:lnSpc>
                <a:spcPct val="90000"/>
              </a:lnSpc>
            </a:pPr>
            <a:r>
              <a:rPr lang="en-US" sz="2800"/>
              <a:t>Antibodies form to react against an invading antigen to produce an immunity to further infection by that particular antigen.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838200"/>
          </a:xfrm>
        </p:spPr>
        <p:txBody>
          <a:bodyPr/>
          <a:lstStyle/>
          <a:p>
            <a:r>
              <a:rPr lang="en-US" b="1"/>
              <a:t>Objectives</a:t>
            </a:r>
          </a:p>
        </p:txBody>
      </p:sp>
      <p:sp>
        <p:nvSpPr>
          <p:cNvPr id="6147" name="Rectangle 3"/>
          <p:cNvSpPr>
            <a:spLocks noGrp="1" noChangeArrowheads="1"/>
          </p:cNvSpPr>
          <p:nvPr>
            <p:ph type="body" idx="1"/>
          </p:nvPr>
        </p:nvSpPr>
        <p:spPr>
          <a:xfrm>
            <a:off x="457200" y="1295400"/>
            <a:ext cx="8229600" cy="4800600"/>
          </a:xfrm>
        </p:spPr>
        <p:txBody>
          <a:bodyPr/>
          <a:lstStyle/>
          <a:p>
            <a:pPr>
              <a:lnSpc>
                <a:spcPct val="80000"/>
              </a:lnSpc>
              <a:buFont typeface="Wingdings" pitchFamily="2" charset="2"/>
              <a:buNone/>
            </a:pPr>
            <a:r>
              <a:rPr lang="en-US" sz="2400"/>
              <a:t>After completing this chapter you will be able to:</a:t>
            </a:r>
          </a:p>
          <a:p>
            <a:pPr>
              <a:lnSpc>
                <a:spcPct val="80000"/>
              </a:lnSpc>
            </a:pPr>
            <a:r>
              <a:rPr lang="en-US" sz="2400"/>
              <a:t>Define the relevant terminology</a:t>
            </a:r>
          </a:p>
          <a:p>
            <a:pPr>
              <a:lnSpc>
                <a:spcPct val="80000"/>
              </a:lnSpc>
            </a:pPr>
            <a:r>
              <a:rPr lang="en-US" sz="2400"/>
              <a:t>List and describe four types of microorganisms</a:t>
            </a:r>
          </a:p>
          <a:p>
            <a:pPr>
              <a:lnSpc>
                <a:spcPct val="80000"/>
              </a:lnSpc>
            </a:pPr>
            <a:r>
              <a:rPr lang="en-US" sz="2400"/>
              <a:t>List and define three elements needed to produce an infection</a:t>
            </a:r>
          </a:p>
          <a:p>
            <a:pPr>
              <a:lnSpc>
                <a:spcPct val="80000"/>
              </a:lnSpc>
            </a:pPr>
            <a:r>
              <a:rPr lang="en-US" sz="2400"/>
              <a:t>List and explain four means of transmitting microorganisms</a:t>
            </a:r>
          </a:p>
          <a:p>
            <a:pPr>
              <a:lnSpc>
                <a:spcPct val="80000"/>
              </a:lnSpc>
            </a:pPr>
            <a:r>
              <a:rPr lang="en-US" sz="2400"/>
              <a:t>Describe 12 methods that can be used routinely to control infection in practice of Radiography</a:t>
            </a:r>
          </a:p>
          <a:p>
            <a:pPr>
              <a:lnSpc>
                <a:spcPct val="80000"/>
              </a:lnSpc>
            </a:pPr>
            <a:r>
              <a:rPr lang="en-US" sz="2400"/>
              <a:t>Demonstrate the correct method of hand-washing for medical asepsis</a:t>
            </a:r>
          </a:p>
          <a:p>
            <a:pPr>
              <a:lnSpc>
                <a:spcPct val="80000"/>
              </a:lnSpc>
            </a:pPr>
            <a:r>
              <a:rPr lang="en-US" sz="2400"/>
              <a:t>Define the seven category-specific methods of isolation</a:t>
            </a:r>
          </a:p>
          <a:p>
            <a:pPr>
              <a:lnSpc>
                <a:spcPct val="80000"/>
              </a:lnSpc>
            </a:pPr>
            <a:r>
              <a:rPr lang="en-US" sz="2400"/>
              <a:t>Demonstrate the correct method of entering and leaving an isolation room by means of strict isolation technique.</a:t>
            </a:r>
          </a:p>
          <a:p>
            <a:pPr>
              <a:lnSpc>
                <a:spcPct val="80000"/>
              </a:lnSpc>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diamond(in)">
                                      <p:cBhvr>
                                        <p:cTn id="11" dur="2000"/>
                                        <p:tgtEl>
                                          <p:spTgt spid="614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6" dur="500"/>
                                        <p:tgtEl>
                                          <p:spTgt spid="61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1" dur="500"/>
                                        <p:tgtEl>
                                          <p:spTgt spid="614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6" dur="500"/>
                                        <p:tgtEl>
                                          <p:spTgt spid="614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147">
                                            <p:txEl>
                                              <p:pRg st="7" end="7"/>
                                            </p:txEl>
                                          </p:spTgt>
                                        </p:tgtEl>
                                        <p:attrNameLst>
                                          <p:attrName>style.visibility</p:attrName>
                                        </p:attrNameLst>
                                      </p:cBhvr>
                                      <p:to>
                                        <p:strVal val="visible"/>
                                      </p:to>
                                    </p:set>
                                    <p:anim calcmode="lin" valueType="num">
                                      <p:cBhvr additive="base">
                                        <p:cTn id="41"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 calcmode="lin" valueType="num">
                                      <p:cBhvr additive="base">
                                        <p:cTn id="47"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229600" cy="609600"/>
          </a:xfrm>
        </p:spPr>
        <p:txBody>
          <a:bodyPr/>
          <a:lstStyle/>
          <a:p>
            <a:r>
              <a:rPr lang="en-US" sz="4000"/>
              <a:t>Active immunity continued…</a:t>
            </a:r>
          </a:p>
        </p:txBody>
      </p:sp>
      <p:sp>
        <p:nvSpPr>
          <p:cNvPr id="26627" name="Rectangle 3"/>
          <p:cNvSpPr>
            <a:spLocks noGrp="1" noChangeArrowheads="1"/>
          </p:cNvSpPr>
          <p:nvPr>
            <p:ph type="body" idx="1"/>
          </p:nvPr>
        </p:nvSpPr>
        <p:spPr>
          <a:xfrm>
            <a:off x="457200" y="1219200"/>
            <a:ext cx="8229600" cy="5257800"/>
          </a:xfrm>
        </p:spPr>
        <p:txBody>
          <a:bodyPr/>
          <a:lstStyle/>
          <a:p>
            <a:pPr>
              <a:lnSpc>
                <a:spcPct val="80000"/>
              </a:lnSpc>
              <a:buFont typeface="Wingdings" pitchFamily="2" charset="2"/>
              <a:buNone/>
            </a:pPr>
            <a:r>
              <a:rPr lang="en-US" sz="2400" b="1"/>
              <a:t>The nonspecific defense system</a:t>
            </a:r>
            <a:r>
              <a:rPr lang="en-US" sz="2400"/>
              <a:t> </a:t>
            </a:r>
          </a:p>
          <a:p>
            <a:pPr>
              <a:lnSpc>
                <a:spcPct val="80000"/>
              </a:lnSpc>
            </a:pPr>
            <a:r>
              <a:rPr lang="en-US" sz="2400"/>
              <a:t>The skin, the hair, ciliate mucous membranes in the upper respiratory tract, and the acidic	 condition of the mucoid linings of body organs all react to any foreign substance or microbe to prevent infection from beginning.</a:t>
            </a:r>
          </a:p>
          <a:p>
            <a:pPr>
              <a:lnSpc>
                <a:spcPct val="80000"/>
              </a:lnSpc>
            </a:pPr>
            <a:r>
              <a:rPr lang="en-US" sz="2400">
                <a:solidFill>
                  <a:srgbClr val="FFFF00"/>
                </a:solidFill>
              </a:rPr>
              <a:t>The composition and flowing action of urine prevents urinary tract infections.</a:t>
            </a:r>
          </a:p>
          <a:p>
            <a:pPr>
              <a:lnSpc>
                <a:spcPct val="80000"/>
              </a:lnSpc>
            </a:pPr>
            <a:r>
              <a:rPr lang="en-US" sz="2400"/>
              <a:t>Lysosome in human tears protects the eyes against infection. </a:t>
            </a:r>
          </a:p>
          <a:p>
            <a:pPr>
              <a:lnSpc>
                <a:spcPct val="80000"/>
              </a:lnSpc>
            </a:pPr>
            <a:r>
              <a:rPr lang="en-US" sz="2400">
                <a:solidFill>
                  <a:srgbClr val="FFFF00"/>
                </a:solidFill>
              </a:rPr>
              <a:t>In the bloodstream, white blood cells called macrophages and neutrophils try to destroy foreign antigens.</a:t>
            </a:r>
          </a:p>
          <a:p>
            <a:pPr>
              <a:lnSpc>
                <a:spcPct val="80000"/>
              </a:lnSpc>
            </a:pPr>
            <a:r>
              <a:rPr lang="en-US" sz="2400"/>
              <a:t>In the tissues, wandering tissue macrophages rush to an area of contamination and indiscriminately destroy the invading molecules.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914400"/>
          </a:xfrm>
        </p:spPr>
        <p:txBody>
          <a:bodyPr/>
          <a:lstStyle/>
          <a:p>
            <a:r>
              <a:rPr lang="en-US"/>
              <a:t>2. Passive immunity</a:t>
            </a:r>
          </a:p>
        </p:txBody>
      </p:sp>
      <p:sp>
        <p:nvSpPr>
          <p:cNvPr id="27651" name="Rectangle 3"/>
          <p:cNvSpPr>
            <a:spLocks noGrp="1" noChangeArrowheads="1"/>
          </p:cNvSpPr>
          <p:nvPr>
            <p:ph type="body" idx="1"/>
          </p:nvPr>
        </p:nvSpPr>
        <p:spPr>
          <a:xfrm>
            <a:off x="457200" y="1447800"/>
            <a:ext cx="8229600" cy="4648200"/>
          </a:xfrm>
        </p:spPr>
        <p:txBody>
          <a:bodyPr/>
          <a:lstStyle/>
          <a:p>
            <a:pPr>
              <a:lnSpc>
                <a:spcPct val="90000"/>
              </a:lnSpc>
            </a:pPr>
            <a:r>
              <a:rPr lang="en-US" sz="2800"/>
              <a:t>Passive immunity may be acquired by injection of antibodies of a particular infection into an individual.</a:t>
            </a:r>
          </a:p>
          <a:p>
            <a:pPr>
              <a:lnSpc>
                <a:spcPct val="90000"/>
              </a:lnSpc>
            </a:pPr>
            <a:r>
              <a:rPr lang="en-US" sz="2800"/>
              <a:t>Also, antibodies may be passed from mother to fetus in the uterus to protect the infant until his own immune system is mature enough to function.</a:t>
            </a:r>
          </a:p>
          <a:p>
            <a:pPr>
              <a:lnSpc>
                <a:spcPct val="90000"/>
              </a:lnSpc>
            </a:pPr>
            <a:r>
              <a:rPr lang="en-US" sz="2800"/>
              <a:t>Passive immunity is a short term immunity, because as the injected or transmitted antibodies are broken down, they are not replaced.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b="1" i="1"/>
              <a:t>Autoimmune Diseases</a:t>
            </a:r>
            <a:r>
              <a:rPr lang="en-US" sz="4000"/>
              <a:t/>
            </a:r>
            <a:br>
              <a:rPr lang="en-US" sz="4000"/>
            </a:br>
            <a:endParaRPr lang="en-US" sz="4000"/>
          </a:p>
        </p:txBody>
      </p:sp>
      <p:sp>
        <p:nvSpPr>
          <p:cNvPr id="28675" name="Rectangle 3"/>
          <p:cNvSpPr>
            <a:spLocks noGrp="1" noChangeArrowheads="1"/>
          </p:cNvSpPr>
          <p:nvPr>
            <p:ph type="body" idx="1"/>
          </p:nvPr>
        </p:nvSpPr>
        <p:spPr>
          <a:xfrm>
            <a:off x="457200" y="1676400"/>
            <a:ext cx="8229600" cy="4419600"/>
          </a:xfrm>
        </p:spPr>
        <p:txBody>
          <a:bodyPr/>
          <a:lstStyle/>
          <a:p>
            <a:pPr>
              <a:lnSpc>
                <a:spcPct val="90000"/>
              </a:lnSpc>
            </a:pPr>
            <a:r>
              <a:rPr lang="en-US"/>
              <a:t>The diseases produced occasionally by antibodies functioning as antigens are called autoimmune diseases.</a:t>
            </a:r>
          </a:p>
          <a:p>
            <a:pPr>
              <a:lnSpc>
                <a:spcPct val="90000"/>
              </a:lnSpc>
            </a:pPr>
            <a:r>
              <a:rPr lang="en-US"/>
              <a:t>This occurs when substances identical to one’s own tissues stimulate antibody production and these substance react with the host’s tissues in an adverse manner. In other words one’s own antibodies destroy healthy tissue.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838200"/>
          </a:xfrm>
        </p:spPr>
        <p:txBody>
          <a:bodyPr/>
          <a:lstStyle/>
          <a:p>
            <a:r>
              <a:rPr lang="en-US" sz="3600"/>
              <a:t>Interferon &amp; Biologic response modifiers</a:t>
            </a:r>
          </a:p>
        </p:txBody>
      </p:sp>
      <p:sp>
        <p:nvSpPr>
          <p:cNvPr id="29699" name="Rectangle 3"/>
          <p:cNvSpPr>
            <a:spLocks noGrp="1" noChangeArrowheads="1"/>
          </p:cNvSpPr>
          <p:nvPr>
            <p:ph type="body" idx="1"/>
          </p:nvPr>
        </p:nvSpPr>
        <p:spPr>
          <a:xfrm>
            <a:off x="457200" y="1371600"/>
            <a:ext cx="8229600" cy="5181600"/>
          </a:xfrm>
        </p:spPr>
        <p:txBody>
          <a:bodyPr/>
          <a:lstStyle/>
          <a:p>
            <a:pPr>
              <a:lnSpc>
                <a:spcPct val="80000"/>
              </a:lnSpc>
            </a:pPr>
            <a:r>
              <a:rPr lang="en-US" sz="2400"/>
              <a:t>Interferon an is agent released  by body cells in response to viral invasion to impede the multiplication of viruses in the body.</a:t>
            </a:r>
          </a:p>
          <a:p>
            <a:pPr>
              <a:lnSpc>
                <a:spcPct val="80000"/>
              </a:lnSpc>
            </a:pPr>
            <a:r>
              <a:rPr lang="en-US" sz="2400"/>
              <a:t>It, along with other immune responses, is instrumental in inhibiting multiplication of viruses.</a:t>
            </a:r>
          </a:p>
          <a:p>
            <a:pPr>
              <a:lnSpc>
                <a:spcPct val="80000"/>
              </a:lnSpc>
            </a:pPr>
            <a:r>
              <a:rPr lang="en-US" sz="2400"/>
              <a:t>Interferon is identified as one of a group of agents discovered in the last century to be produced by the body which increases, directs , and restores the body’s immune system following attack by foreign agents.</a:t>
            </a:r>
          </a:p>
          <a:p>
            <a:pPr>
              <a:lnSpc>
                <a:spcPct val="80000"/>
              </a:lnSpc>
            </a:pPr>
            <a:r>
              <a:rPr lang="en-US" sz="2400"/>
              <a:t>As a group these newly discovered substances are called </a:t>
            </a:r>
            <a:r>
              <a:rPr lang="en-US" sz="2400" b="1" i="1"/>
              <a:t>biologic response modifiers</a:t>
            </a:r>
            <a:r>
              <a:rPr lang="en-US" sz="2400"/>
              <a:t>.</a:t>
            </a:r>
          </a:p>
          <a:p>
            <a:pPr>
              <a:lnSpc>
                <a:spcPct val="80000"/>
              </a:lnSpc>
            </a:pPr>
            <a:r>
              <a:rPr lang="en-US" sz="2400"/>
              <a:t>They also react against tumour cells present in the body to restrict their growth.</a:t>
            </a:r>
          </a:p>
          <a:p>
            <a:pPr>
              <a:lnSpc>
                <a:spcPct val="80000"/>
              </a:lnSpc>
            </a:pPr>
            <a:r>
              <a:rPr lang="en-US" sz="2400"/>
              <a:t>Biologic response modifiers are now being produced in laboratories and tested in cancer treatment.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r>
              <a:rPr lang="en-US" sz="4000" b="1"/>
              <a:t>THE PROCESS OF INFECTION</a:t>
            </a:r>
          </a:p>
        </p:txBody>
      </p:sp>
      <p:sp>
        <p:nvSpPr>
          <p:cNvPr id="30723" name="Rectangle 3"/>
          <p:cNvSpPr>
            <a:spLocks noGrp="1" noChangeArrowheads="1"/>
          </p:cNvSpPr>
          <p:nvPr>
            <p:ph type="body" idx="1"/>
          </p:nvPr>
        </p:nvSpPr>
        <p:spPr>
          <a:xfrm>
            <a:off x="457200" y="1447800"/>
            <a:ext cx="8229600" cy="4648200"/>
          </a:xfrm>
        </p:spPr>
        <p:txBody>
          <a:bodyPr/>
          <a:lstStyle/>
          <a:p>
            <a:pPr marL="660400" indent="-660400"/>
            <a:r>
              <a:rPr lang="en-US" sz="2800"/>
              <a:t>When a pathogenic microorganism enters the body the infection takes place.</a:t>
            </a:r>
          </a:p>
          <a:p>
            <a:pPr marL="660400" indent="-660400"/>
            <a:r>
              <a:rPr lang="en-US" sz="2800"/>
              <a:t>Infection invades the body by breaking the body’s defense mechanism in a progressive manner. There are for phases or stages.</a:t>
            </a:r>
          </a:p>
          <a:p>
            <a:pPr marL="1035050" lvl="1" indent="-577850"/>
            <a:r>
              <a:rPr lang="en-US" sz="2400"/>
              <a:t>Incubation  period</a:t>
            </a:r>
          </a:p>
          <a:p>
            <a:pPr marL="1035050" lvl="1" indent="-577850"/>
            <a:r>
              <a:rPr lang="en-US" sz="2400"/>
              <a:t>Prodromal phase</a:t>
            </a:r>
          </a:p>
          <a:p>
            <a:pPr marL="1035050" lvl="1" indent="-577850"/>
            <a:r>
              <a:rPr lang="en-US" sz="2400"/>
              <a:t>Active phase</a:t>
            </a:r>
          </a:p>
          <a:p>
            <a:pPr marL="1035050" lvl="1" indent="-577850"/>
            <a:r>
              <a:rPr lang="en-US" sz="2400"/>
              <a:t>Convalescence phase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b="1"/>
              <a:t>THE PROCESS OF INFECTION</a:t>
            </a:r>
          </a:p>
        </p:txBody>
      </p:sp>
      <p:sp>
        <p:nvSpPr>
          <p:cNvPr id="35843" name="Rectangle 3"/>
          <p:cNvSpPr>
            <a:spLocks noGrp="1" noChangeArrowheads="1"/>
          </p:cNvSpPr>
          <p:nvPr>
            <p:ph type="body" idx="1"/>
          </p:nvPr>
        </p:nvSpPr>
        <p:spPr/>
        <p:txBody>
          <a:bodyPr/>
          <a:lstStyle/>
          <a:p>
            <a:r>
              <a:rPr lang="en-US" b="1" i="1"/>
              <a:t>Incubation  period</a:t>
            </a:r>
            <a:endParaRPr lang="en-US"/>
          </a:p>
          <a:p>
            <a:pPr>
              <a:buFont typeface="Wingdings" pitchFamily="2" charset="2"/>
              <a:buNone/>
            </a:pPr>
            <a:r>
              <a:rPr lang="en-US"/>
              <a:t>	This is the period that begins when a pathogenic microorganism enters the body and ends when the actual symptoms of the disease begin. The disease is not detectable during this period. But it may be contagious /communicable during this period.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b="1"/>
              <a:t>THE PROCESS OF INFECTION</a:t>
            </a:r>
          </a:p>
        </p:txBody>
      </p:sp>
      <p:sp>
        <p:nvSpPr>
          <p:cNvPr id="36867" name="Rectangle 3"/>
          <p:cNvSpPr>
            <a:spLocks noGrp="1" noChangeArrowheads="1"/>
          </p:cNvSpPr>
          <p:nvPr>
            <p:ph type="body" idx="1"/>
          </p:nvPr>
        </p:nvSpPr>
        <p:spPr/>
        <p:txBody>
          <a:bodyPr/>
          <a:lstStyle/>
          <a:p>
            <a:r>
              <a:rPr lang="en-US" b="1" i="1"/>
              <a:t>Prodromal phase</a:t>
            </a:r>
            <a:endParaRPr lang="en-US"/>
          </a:p>
          <a:p>
            <a:pPr>
              <a:buFont typeface="Wingdings" pitchFamily="2" charset="2"/>
              <a:buNone/>
            </a:pPr>
            <a:r>
              <a:rPr lang="en-US"/>
              <a:t>   During this period early signs and symptoms of the disease are demonstrated.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b="1"/>
              <a:t>THE PROCESS OF INFECTION</a:t>
            </a:r>
          </a:p>
        </p:txBody>
      </p:sp>
      <p:sp>
        <p:nvSpPr>
          <p:cNvPr id="37891" name="Rectangle 3"/>
          <p:cNvSpPr>
            <a:spLocks noGrp="1" noChangeArrowheads="1"/>
          </p:cNvSpPr>
          <p:nvPr>
            <p:ph type="body" idx="1"/>
          </p:nvPr>
        </p:nvSpPr>
        <p:spPr/>
        <p:txBody>
          <a:bodyPr/>
          <a:lstStyle/>
          <a:p>
            <a:r>
              <a:rPr lang="en-US" b="1" i="1"/>
              <a:t>Active phase</a:t>
            </a:r>
            <a:endParaRPr lang="en-US"/>
          </a:p>
          <a:p>
            <a:pPr>
              <a:buFont typeface="Wingdings" pitchFamily="2" charset="2"/>
              <a:buNone/>
            </a:pPr>
            <a:r>
              <a:rPr lang="en-US"/>
              <a:t>  During this time all of the characteristic signs an symptoms of the disease are at their peak.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b="1"/>
              <a:t>THE PROCESS OF INFECTION</a:t>
            </a:r>
          </a:p>
        </p:txBody>
      </p:sp>
      <p:sp>
        <p:nvSpPr>
          <p:cNvPr id="38915" name="Rectangle 3"/>
          <p:cNvSpPr>
            <a:spLocks noGrp="1" noChangeArrowheads="1"/>
          </p:cNvSpPr>
          <p:nvPr>
            <p:ph type="body" idx="1"/>
          </p:nvPr>
        </p:nvSpPr>
        <p:spPr/>
        <p:txBody>
          <a:bodyPr/>
          <a:lstStyle/>
          <a:p>
            <a:r>
              <a:rPr lang="en-US" b="1" i="1"/>
              <a:t>Convalescence phase</a:t>
            </a:r>
            <a:endParaRPr lang="en-US"/>
          </a:p>
          <a:p>
            <a:pPr>
              <a:buFont typeface="Wingdings" pitchFamily="2" charset="2"/>
              <a:buNone/>
            </a:pPr>
            <a:r>
              <a:rPr lang="en-US"/>
              <a:t>   During this time the symptoms begin to diminish and eventually disappear or, as in the case of some chronic infections go into a phase of </a:t>
            </a:r>
            <a:r>
              <a:rPr lang="en-US" i="1"/>
              <a:t>remission</a:t>
            </a:r>
            <a:r>
              <a:rPr lang="en-US"/>
              <a:t>. Many infectious diseases are not communicable in this phase.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b="1" i="1"/>
              <a:t>Elements needed to produce infection</a:t>
            </a:r>
          </a:p>
        </p:txBody>
      </p:sp>
      <p:sp>
        <p:nvSpPr>
          <p:cNvPr id="39939" name="Rectangle 3"/>
          <p:cNvSpPr>
            <a:spLocks noGrp="1" noChangeArrowheads="1"/>
          </p:cNvSpPr>
          <p:nvPr>
            <p:ph type="body" idx="1"/>
          </p:nvPr>
        </p:nvSpPr>
        <p:spPr/>
        <p:txBody>
          <a:bodyPr/>
          <a:lstStyle/>
          <a:p>
            <a:r>
              <a:rPr lang="en-US"/>
              <a:t>To begin an infection there should be three elements.</a:t>
            </a:r>
          </a:p>
          <a:p>
            <a:pPr lvl="1"/>
            <a:r>
              <a:rPr lang="en-US" sz="3200"/>
              <a:t>A source</a:t>
            </a:r>
          </a:p>
          <a:p>
            <a:pPr lvl="1"/>
            <a:r>
              <a:rPr lang="en-US" sz="3200"/>
              <a:t>A host</a:t>
            </a:r>
          </a:p>
          <a:p>
            <a:pPr lvl="1"/>
            <a:r>
              <a:rPr lang="en-US" sz="3200"/>
              <a:t>A means of transmission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685800"/>
          </a:xfrm>
        </p:spPr>
        <p:txBody>
          <a:bodyPr/>
          <a:lstStyle/>
          <a:p>
            <a:r>
              <a:rPr lang="en-US" sz="4000" b="1"/>
              <a:t>Introduction</a:t>
            </a:r>
          </a:p>
        </p:txBody>
      </p:sp>
      <p:sp>
        <p:nvSpPr>
          <p:cNvPr id="9219" name="Rectangle 3"/>
          <p:cNvSpPr>
            <a:spLocks noGrp="1" noChangeArrowheads="1"/>
          </p:cNvSpPr>
          <p:nvPr>
            <p:ph type="body" idx="1"/>
          </p:nvPr>
        </p:nvSpPr>
        <p:spPr>
          <a:xfrm>
            <a:off x="457200" y="1143000"/>
            <a:ext cx="8229600" cy="4953000"/>
          </a:xfrm>
        </p:spPr>
        <p:txBody>
          <a:bodyPr/>
          <a:lstStyle/>
          <a:p>
            <a:pPr>
              <a:buFont typeface="Wingdings" pitchFamily="2" charset="2"/>
              <a:buNone/>
            </a:pPr>
            <a:r>
              <a:rPr lang="en-US" sz="2800"/>
              <a:t>Infection control in health care institutions is essential to the safety of</a:t>
            </a:r>
          </a:p>
          <a:p>
            <a:pPr lvl="1"/>
            <a:r>
              <a:rPr lang="en-US" sz="2400"/>
              <a:t>	Patients</a:t>
            </a:r>
          </a:p>
          <a:p>
            <a:pPr lvl="1"/>
            <a:r>
              <a:rPr lang="en-US" sz="2400"/>
              <a:t>	Their families, and</a:t>
            </a:r>
          </a:p>
          <a:p>
            <a:pPr lvl="1"/>
            <a:r>
              <a:rPr lang="en-US" sz="2400"/>
              <a:t>	Healthcare workers.</a:t>
            </a:r>
          </a:p>
          <a:p>
            <a:r>
              <a:rPr lang="en-US" sz="2800"/>
              <a:t>All health workers are taught the concepts and procedures of infection control </a:t>
            </a:r>
          </a:p>
          <a:p>
            <a:r>
              <a:rPr lang="en-US" sz="2800"/>
              <a:t>Patients are also responsible for complying with infection control measures while in the hospital.</a:t>
            </a:r>
          </a:p>
          <a:p>
            <a:r>
              <a:rPr lang="en-US" sz="2800"/>
              <a:t>Their visitors must also comply.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b="1" i="1"/>
              <a:t>Elements needed to produce infection</a:t>
            </a:r>
          </a:p>
        </p:txBody>
      </p:sp>
      <p:sp>
        <p:nvSpPr>
          <p:cNvPr id="40963" name="Rectangle 3"/>
          <p:cNvSpPr>
            <a:spLocks noGrp="1" noChangeArrowheads="1"/>
          </p:cNvSpPr>
          <p:nvPr>
            <p:ph type="body" idx="1"/>
          </p:nvPr>
        </p:nvSpPr>
        <p:spPr/>
        <p:txBody>
          <a:bodyPr/>
          <a:lstStyle/>
          <a:p>
            <a:pPr>
              <a:buFont typeface="Wingdings" pitchFamily="2" charset="2"/>
              <a:buNone/>
            </a:pPr>
            <a:r>
              <a:rPr lang="en-US" b="1"/>
              <a:t>Source </a:t>
            </a:r>
            <a:endParaRPr lang="en-US"/>
          </a:p>
          <a:p>
            <a:r>
              <a:rPr lang="en-US"/>
              <a:t>A source is a person with or incubating disease.</a:t>
            </a:r>
          </a:p>
          <a:p>
            <a:r>
              <a:rPr lang="en-US"/>
              <a:t>(This may be a patient, a health worker, or a visitor. The RT should not work when he is ill or when he knows that he could be incubating a contagious disease)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b="1" i="1"/>
              <a:t>Elements needed to produce infection</a:t>
            </a:r>
          </a:p>
        </p:txBody>
      </p:sp>
      <p:sp>
        <p:nvSpPr>
          <p:cNvPr id="41987" name="Rectangle 3"/>
          <p:cNvSpPr>
            <a:spLocks noGrp="1" noChangeArrowheads="1"/>
          </p:cNvSpPr>
          <p:nvPr>
            <p:ph type="body" idx="1"/>
          </p:nvPr>
        </p:nvSpPr>
        <p:spPr/>
        <p:txBody>
          <a:bodyPr/>
          <a:lstStyle/>
          <a:p>
            <a:pPr>
              <a:buFont typeface="Wingdings" pitchFamily="2" charset="2"/>
              <a:buNone/>
            </a:pPr>
            <a:r>
              <a:rPr lang="en-US" b="1"/>
              <a:t>Host</a:t>
            </a:r>
            <a:endParaRPr lang="en-US"/>
          </a:p>
          <a:p>
            <a:r>
              <a:rPr lang="en-US"/>
              <a:t>A host is any susceptible person. Particularly susceptible persons are those who are fatigued or poorly nourished. People with chronic illnesses such as diabetes mellitus, cancer, and uremia are at a great risk.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229600" cy="1066800"/>
          </a:xfrm>
        </p:spPr>
        <p:txBody>
          <a:bodyPr/>
          <a:lstStyle/>
          <a:p>
            <a:r>
              <a:rPr lang="en-US" sz="4000" b="1" i="1"/>
              <a:t>Elements needed to produce infection</a:t>
            </a:r>
          </a:p>
        </p:txBody>
      </p:sp>
      <p:sp>
        <p:nvSpPr>
          <p:cNvPr id="43011" name="Rectangle 3"/>
          <p:cNvSpPr>
            <a:spLocks noGrp="1" noChangeArrowheads="1"/>
          </p:cNvSpPr>
          <p:nvPr>
            <p:ph type="body" idx="1"/>
          </p:nvPr>
        </p:nvSpPr>
        <p:spPr>
          <a:xfrm>
            <a:off x="457200" y="1600200"/>
            <a:ext cx="8229600" cy="4953000"/>
          </a:xfrm>
        </p:spPr>
        <p:txBody>
          <a:bodyPr/>
          <a:lstStyle/>
          <a:p>
            <a:pPr marL="457200" indent="-457200">
              <a:lnSpc>
                <a:spcPct val="90000"/>
              </a:lnSpc>
              <a:buFont typeface="Wingdings" pitchFamily="2" charset="2"/>
              <a:buNone/>
            </a:pPr>
            <a:r>
              <a:rPr lang="en-US" sz="2400" b="1"/>
              <a:t>Means of transmission</a:t>
            </a:r>
            <a:endParaRPr lang="en-US" sz="2400"/>
          </a:p>
          <a:p>
            <a:pPr marL="457200" indent="-457200">
              <a:lnSpc>
                <a:spcPct val="90000"/>
              </a:lnSpc>
              <a:buClr>
                <a:srgbClr val="FFFF00"/>
              </a:buClr>
              <a:buFont typeface="Wingdings" pitchFamily="2" charset="2"/>
              <a:buAutoNum type="arabicPeriod"/>
            </a:pPr>
            <a:r>
              <a:rPr lang="en-US" sz="2400"/>
              <a:t>By Direct contact  - touching of a person or and animal, his blood, or body fluids</a:t>
            </a:r>
          </a:p>
          <a:p>
            <a:pPr marL="457200" indent="-457200">
              <a:lnSpc>
                <a:spcPct val="90000"/>
              </a:lnSpc>
              <a:buClr>
                <a:srgbClr val="FFFF00"/>
              </a:buClr>
              <a:buFont typeface="Wingdings" pitchFamily="2" charset="2"/>
              <a:buAutoNum type="arabicPeriod"/>
            </a:pPr>
            <a:r>
              <a:rPr lang="en-US" sz="2400"/>
              <a:t>By Indirect contact – touching objects contaminated by an infected person</a:t>
            </a:r>
          </a:p>
          <a:p>
            <a:pPr marL="457200" indent="-457200">
              <a:lnSpc>
                <a:spcPct val="90000"/>
              </a:lnSpc>
              <a:buClr>
                <a:srgbClr val="FFFF00"/>
              </a:buClr>
              <a:buFont typeface="Wingdings" pitchFamily="2" charset="2"/>
              <a:buAutoNum type="arabicPeriod"/>
            </a:pPr>
            <a:r>
              <a:rPr lang="en-US" sz="2400"/>
              <a:t>By Droplet – contact with infectious secretions from the conjunctiva, nose, or mouth of a disease carrier when he coughs, sneezes or talks. (droplets can travel 3-5 feet)</a:t>
            </a:r>
          </a:p>
          <a:p>
            <a:pPr marL="457200" indent="-457200">
              <a:lnSpc>
                <a:spcPct val="90000"/>
              </a:lnSpc>
              <a:buClr>
                <a:srgbClr val="FFFF00"/>
              </a:buClr>
              <a:buFont typeface="Wingdings" pitchFamily="2" charset="2"/>
              <a:buAutoNum type="arabicPeriod"/>
            </a:pPr>
            <a:r>
              <a:rPr lang="en-US" sz="2400"/>
              <a:t>By Vehicle – by food, water, drugs, or blood </a:t>
            </a:r>
          </a:p>
          <a:p>
            <a:pPr marL="457200" indent="-457200">
              <a:lnSpc>
                <a:spcPct val="90000"/>
              </a:lnSpc>
              <a:buClr>
                <a:srgbClr val="FFFF00"/>
              </a:buClr>
              <a:buFont typeface="Wingdings" pitchFamily="2" charset="2"/>
              <a:buAutoNum type="arabicPeriod"/>
            </a:pPr>
            <a:r>
              <a:rPr lang="en-US" sz="2400"/>
              <a:t>By Vector – stinging by insects or biting by animals</a:t>
            </a:r>
          </a:p>
          <a:p>
            <a:pPr marL="457200" indent="-457200">
              <a:lnSpc>
                <a:spcPct val="90000"/>
              </a:lnSpc>
              <a:buClr>
                <a:srgbClr val="FFFF00"/>
              </a:buClr>
              <a:buFont typeface="Wingdings" pitchFamily="2" charset="2"/>
              <a:buAutoNum type="arabicPeriod"/>
            </a:pPr>
            <a:r>
              <a:rPr lang="en-US" sz="2400"/>
              <a:t>By air bone route – inhaling of residue from evaporated droplets of diseased person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4000" b="1"/>
              <a:t>Techniques of Infection Control</a:t>
            </a:r>
          </a:p>
        </p:txBody>
      </p:sp>
      <p:sp>
        <p:nvSpPr>
          <p:cNvPr id="44035" name="Rectangle 3"/>
          <p:cNvSpPr>
            <a:spLocks noGrp="1" noChangeArrowheads="1"/>
          </p:cNvSpPr>
          <p:nvPr>
            <p:ph type="body" idx="1"/>
          </p:nvPr>
        </p:nvSpPr>
        <p:spPr/>
        <p:txBody>
          <a:bodyPr/>
          <a:lstStyle/>
          <a:p>
            <a:pPr>
              <a:lnSpc>
                <a:spcPct val="80000"/>
              </a:lnSpc>
              <a:buSzPct val="120000"/>
              <a:buFont typeface="Wingdings" pitchFamily="2" charset="2"/>
              <a:buChar char="§"/>
            </a:pPr>
            <a:r>
              <a:rPr lang="en-US" sz="2400"/>
              <a:t>Controlling infection means the breaking of the cycle of infectivity.</a:t>
            </a:r>
          </a:p>
          <a:p>
            <a:pPr>
              <a:lnSpc>
                <a:spcPct val="80000"/>
              </a:lnSpc>
              <a:buSzPct val="120000"/>
              <a:buFont typeface="Wingdings" pitchFamily="2" charset="2"/>
              <a:buChar char="§"/>
            </a:pPr>
            <a:r>
              <a:rPr lang="en-US" sz="2400"/>
              <a:t>The transmission of microorganisms from the source to the host is  to be avoided.</a:t>
            </a:r>
          </a:p>
          <a:p>
            <a:pPr>
              <a:lnSpc>
                <a:spcPct val="80000"/>
              </a:lnSpc>
            </a:pPr>
            <a:r>
              <a:rPr lang="en-US" sz="2400"/>
              <a:t>It is the duty of all health workers. </a:t>
            </a:r>
          </a:p>
          <a:p>
            <a:pPr>
              <a:lnSpc>
                <a:spcPct val="80000"/>
              </a:lnSpc>
            </a:pPr>
            <a:r>
              <a:rPr lang="en-US" sz="2400"/>
              <a:t>In radiographic procedures it is achieved by following medical aseptic rules. </a:t>
            </a:r>
          </a:p>
          <a:p>
            <a:pPr>
              <a:lnSpc>
                <a:spcPct val="80000"/>
              </a:lnSpc>
            </a:pPr>
            <a:r>
              <a:rPr lang="en-US" sz="2400"/>
              <a:t>Medical aseptic practice should become routine for radiographers.</a:t>
            </a:r>
          </a:p>
          <a:p>
            <a:pPr>
              <a:lnSpc>
                <a:spcPct val="80000"/>
              </a:lnSpc>
            </a:pPr>
            <a:r>
              <a:rPr lang="en-US" sz="2400"/>
              <a:t>It is not practical or necessary to practice surgical asepsis at all times, but one must always adhere to the practice of strict medical asepsis.</a:t>
            </a:r>
          </a:p>
          <a:p>
            <a:pPr>
              <a:lnSpc>
                <a:spcPct val="80000"/>
              </a:lnSpc>
            </a:pPr>
            <a:endParaRPr 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b="1"/>
              <a:t>Techniques of Infection Control</a:t>
            </a:r>
          </a:p>
        </p:txBody>
      </p:sp>
      <p:sp>
        <p:nvSpPr>
          <p:cNvPr id="45059" name="Rectangle 3"/>
          <p:cNvSpPr>
            <a:spLocks noGrp="1" noChangeArrowheads="1"/>
          </p:cNvSpPr>
          <p:nvPr>
            <p:ph type="body" idx="1"/>
          </p:nvPr>
        </p:nvSpPr>
        <p:spPr/>
        <p:txBody>
          <a:bodyPr/>
          <a:lstStyle/>
          <a:p>
            <a:r>
              <a:rPr lang="en-US" sz="2800" b="1" i="1"/>
              <a:t>Medical asepsis</a:t>
            </a:r>
            <a:r>
              <a:rPr lang="en-US" sz="2800"/>
              <a:t> means that as far as possible, microorganisms have been eliminated through the use of soap, water friction, and various chemical disinfectants.</a:t>
            </a:r>
            <a:endParaRPr lang="en-US" sz="2800" b="1" i="1"/>
          </a:p>
          <a:p>
            <a:r>
              <a:rPr lang="en-US" sz="2800" b="1" i="1"/>
              <a:t>Surgical asepsis</a:t>
            </a:r>
            <a:r>
              <a:rPr lang="en-US" sz="2800"/>
              <a:t> means that microorganisms and their spores have been completely destroyed by means of heat or by a chemical process.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990600"/>
          </a:xfrm>
        </p:spPr>
        <p:txBody>
          <a:bodyPr/>
          <a:lstStyle/>
          <a:p>
            <a:r>
              <a:rPr lang="en-US" sz="3200"/>
              <a:t>12 methods of infection control in routine practice of Radiography</a:t>
            </a:r>
          </a:p>
        </p:txBody>
      </p:sp>
      <p:sp>
        <p:nvSpPr>
          <p:cNvPr id="64515" name="Rectangle 3"/>
          <p:cNvSpPr>
            <a:spLocks noGrp="1" noChangeArrowheads="1"/>
          </p:cNvSpPr>
          <p:nvPr>
            <p:ph type="body" idx="1"/>
          </p:nvPr>
        </p:nvSpPr>
        <p:spPr>
          <a:xfrm>
            <a:off x="457200" y="1447800"/>
            <a:ext cx="8458200" cy="4648200"/>
          </a:xfrm>
        </p:spPr>
        <p:txBody>
          <a:bodyPr/>
          <a:lstStyle/>
          <a:p>
            <a:pPr>
              <a:buFont typeface="Wingdings" pitchFamily="2" charset="2"/>
              <a:buNone/>
            </a:pPr>
            <a:r>
              <a:rPr lang="en-US"/>
              <a:t>1. Dress appropriately in the work place</a:t>
            </a:r>
          </a:p>
          <a:p>
            <a:pPr>
              <a:buFont typeface="Wingdings" pitchFamily="2" charset="2"/>
              <a:buNone/>
            </a:pPr>
            <a:r>
              <a:rPr lang="en-US"/>
              <a:t>2. Dress your Hair</a:t>
            </a:r>
            <a:r>
              <a:rPr lang="en-US" b="1" i="1"/>
              <a:t> </a:t>
            </a:r>
            <a:r>
              <a:rPr lang="en-US"/>
              <a:t>in  such a way</a:t>
            </a:r>
            <a:br>
              <a:rPr lang="en-US"/>
            </a:br>
            <a:r>
              <a:rPr lang="en-US"/>
              <a:t> to avoid contamination</a:t>
            </a:r>
          </a:p>
          <a:p>
            <a:pPr>
              <a:buFont typeface="Wingdings" pitchFamily="2" charset="2"/>
              <a:buNone/>
            </a:pPr>
            <a:r>
              <a:rPr lang="en-US"/>
              <a:t>3. Wash your hands properly before and </a:t>
            </a:r>
          </a:p>
          <a:p>
            <a:pPr>
              <a:buFont typeface="Wingdings" pitchFamily="2" charset="2"/>
              <a:buNone/>
            </a:pPr>
            <a:r>
              <a:rPr lang="en-US"/>
              <a:t>   after patient care</a:t>
            </a:r>
          </a:p>
          <a:p>
            <a:pPr>
              <a:buFont typeface="Wingdings" pitchFamily="2" charset="2"/>
              <a:buNone/>
            </a:pPr>
            <a:r>
              <a:rPr lang="en-US"/>
              <a:t>4. Wear disposable gloves when appropriate</a:t>
            </a:r>
          </a:p>
          <a:p>
            <a:pPr>
              <a:buFont typeface="Wingdings" pitchFamily="2" charset="2"/>
              <a:buNone/>
            </a:pPr>
            <a:r>
              <a:rPr lang="en-US"/>
              <a:t>5. Wear eye glasses to Protect your eyes   when appropriate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685800"/>
          </a:xfrm>
        </p:spPr>
        <p:txBody>
          <a:bodyPr/>
          <a:lstStyle/>
          <a:p>
            <a:r>
              <a:rPr lang="en-US" sz="3200"/>
              <a:t>12 methods of infection control in routine practice of Radiography</a:t>
            </a:r>
          </a:p>
        </p:txBody>
      </p:sp>
      <p:sp>
        <p:nvSpPr>
          <p:cNvPr id="65539" name="Rectangle 3"/>
          <p:cNvSpPr>
            <a:spLocks noGrp="1" noChangeArrowheads="1"/>
          </p:cNvSpPr>
          <p:nvPr>
            <p:ph type="body" idx="1"/>
          </p:nvPr>
        </p:nvSpPr>
        <p:spPr>
          <a:xfrm>
            <a:off x="457200" y="1295400"/>
            <a:ext cx="8458200" cy="4800600"/>
          </a:xfrm>
        </p:spPr>
        <p:txBody>
          <a:bodyPr/>
          <a:lstStyle/>
          <a:p>
            <a:pPr>
              <a:lnSpc>
                <a:spcPct val="90000"/>
              </a:lnSpc>
              <a:buFont typeface="Wingdings" pitchFamily="2" charset="2"/>
              <a:buNone/>
            </a:pPr>
            <a:r>
              <a:rPr lang="en-US" sz="2800"/>
              <a:t>6.Use Proper Cleaning and proper waste Disposal techniques</a:t>
            </a:r>
          </a:p>
          <a:p>
            <a:pPr>
              <a:lnSpc>
                <a:spcPct val="90000"/>
              </a:lnSpc>
              <a:buFont typeface="Wingdings" pitchFamily="2" charset="2"/>
              <a:buNone/>
            </a:pPr>
            <a:r>
              <a:rPr lang="en-US" sz="2800"/>
              <a:t>7.Disinfect properly the items used for patients</a:t>
            </a:r>
          </a:p>
          <a:p>
            <a:pPr>
              <a:lnSpc>
                <a:spcPct val="90000"/>
              </a:lnSpc>
              <a:buFont typeface="Wingdings" pitchFamily="2" charset="2"/>
              <a:buNone/>
            </a:pPr>
            <a:r>
              <a:rPr lang="en-US"/>
              <a:t>8.Disinfect the radiographic table and    accessories properly</a:t>
            </a:r>
          </a:p>
          <a:p>
            <a:pPr>
              <a:lnSpc>
                <a:spcPct val="90000"/>
              </a:lnSpc>
              <a:buFont typeface="Wingdings" pitchFamily="2" charset="2"/>
              <a:buNone/>
            </a:pPr>
            <a:r>
              <a:rPr lang="en-US"/>
              <a:t>9.</a:t>
            </a:r>
            <a:r>
              <a:rPr lang="en-US" sz="2800"/>
              <a:t>Be aware of Isolation precautions (Protective asepsis)</a:t>
            </a:r>
          </a:p>
          <a:p>
            <a:pPr>
              <a:lnSpc>
                <a:spcPct val="90000"/>
              </a:lnSpc>
              <a:buFont typeface="Wingdings" pitchFamily="2" charset="2"/>
              <a:buNone/>
            </a:pPr>
            <a:r>
              <a:rPr lang="en-US"/>
              <a:t>10. Use correct guidelines when entering, while inside and when leaving an strict isolation room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a:t>12 methods of infection control in routine practice of Radiography</a:t>
            </a:r>
          </a:p>
        </p:txBody>
      </p:sp>
      <p:sp>
        <p:nvSpPr>
          <p:cNvPr id="66563" name="Rectangle 3"/>
          <p:cNvSpPr>
            <a:spLocks noGrp="1" noChangeArrowheads="1"/>
          </p:cNvSpPr>
          <p:nvPr>
            <p:ph type="body" idx="1"/>
          </p:nvPr>
        </p:nvSpPr>
        <p:spPr/>
        <p:txBody>
          <a:bodyPr/>
          <a:lstStyle/>
          <a:p>
            <a:pPr>
              <a:buFont typeface="Wingdings" pitchFamily="2" charset="2"/>
              <a:buNone/>
            </a:pPr>
            <a:r>
              <a:rPr lang="en-US"/>
              <a:t>  11. Use correct guidelines when</a:t>
            </a:r>
            <a:br>
              <a:rPr lang="en-US"/>
            </a:br>
            <a:r>
              <a:rPr lang="en-US"/>
              <a:t>     transferring isolated patients</a:t>
            </a:r>
            <a:br>
              <a:rPr lang="en-US"/>
            </a:br>
            <a:r>
              <a:rPr lang="en-US"/>
              <a:t/>
            </a:r>
            <a:br>
              <a:rPr lang="en-US"/>
            </a:br>
            <a:r>
              <a:rPr lang="en-US"/>
              <a:t>12. Use strict precautions when</a:t>
            </a:r>
            <a:br>
              <a:rPr lang="en-US"/>
            </a:br>
            <a:r>
              <a:rPr lang="en-US"/>
              <a:t>     dealing with contagious </a:t>
            </a:r>
            <a:br>
              <a:rPr lang="en-US"/>
            </a:br>
            <a:r>
              <a:rPr lang="en-US"/>
              <a:t>     patients in the x-ray department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28600"/>
            <a:ext cx="8686800" cy="990600"/>
          </a:xfrm>
        </p:spPr>
        <p:txBody>
          <a:bodyPr/>
          <a:lstStyle/>
          <a:p>
            <a:r>
              <a:rPr lang="en-US" sz="4000"/>
              <a:t>1.Dress appropriately in the work place</a:t>
            </a:r>
          </a:p>
        </p:txBody>
      </p:sp>
      <p:sp>
        <p:nvSpPr>
          <p:cNvPr id="46083" name="Rectangle 3"/>
          <p:cNvSpPr>
            <a:spLocks noGrp="1" noChangeArrowheads="1"/>
          </p:cNvSpPr>
          <p:nvPr>
            <p:ph type="body" idx="1"/>
          </p:nvPr>
        </p:nvSpPr>
        <p:spPr>
          <a:xfrm>
            <a:off x="457200" y="1524000"/>
            <a:ext cx="8229600" cy="5029200"/>
          </a:xfrm>
        </p:spPr>
        <p:txBody>
          <a:bodyPr/>
          <a:lstStyle/>
          <a:p>
            <a:pPr>
              <a:lnSpc>
                <a:spcPct val="80000"/>
              </a:lnSpc>
            </a:pPr>
            <a:endParaRPr lang="en-US" sz="2000"/>
          </a:p>
          <a:p>
            <a:pPr>
              <a:lnSpc>
                <a:spcPct val="80000"/>
              </a:lnSpc>
            </a:pPr>
            <a:r>
              <a:rPr lang="en-US" sz="2000"/>
              <a:t>The RT should dress appropriately to avoid the transmission of microorganisms.</a:t>
            </a:r>
          </a:p>
          <a:p>
            <a:pPr>
              <a:lnSpc>
                <a:spcPct val="80000"/>
              </a:lnSpc>
            </a:pPr>
            <a:r>
              <a:rPr lang="en-US" sz="2000"/>
              <a:t>Don’t wear jewelry, such as rings with stones. Cracked or chipped nail polish should not be used. </a:t>
            </a:r>
          </a:p>
          <a:p>
            <a:pPr>
              <a:lnSpc>
                <a:spcPct val="80000"/>
              </a:lnSpc>
            </a:pPr>
            <a:r>
              <a:rPr lang="en-US" sz="2000"/>
              <a:t>Wear freshly laundered washable clothing.</a:t>
            </a:r>
          </a:p>
          <a:p>
            <a:pPr>
              <a:lnSpc>
                <a:spcPct val="80000"/>
              </a:lnSpc>
            </a:pPr>
            <a:r>
              <a:rPr lang="en-US" sz="2000"/>
              <a:t>Uniforms are recommended because they will not be worn for other purposes.</a:t>
            </a:r>
          </a:p>
          <a:p>
            <a:pPr>
              <a:lnSpc>
                <a:spcPct val="80000"/>
              </a:lnSpc>
            </a:pPr>
            <a:r>
              <a:rPr lang="en-US" sz="2000"/>
              <a:t>Short sleeves are recommended, because cuffs of uniforms are easily contaminated.</a:t>
            </a:r>
          </a:p>
          <a:p>
            <a:pPr>
              <a:lnSpc>
                <a:spcPct val="80000"/>
              </a:lnSpc>
            </a:pPr>
            <a:r>
              <a:rPr lang="en-US" sz="2000"/>
              <a:t>If a laboratory coat is worn to protect clothing, it should be buttoned or zipped closed an remove when one is not in the work area.</a:t>
            </a:r>
          </a:p>
          <a:p>
            <a:pPr>
              <a:lnSpc>
                <a:spcPct val="80000"/>
              </a:lnSpc>
            </a:pPr>
            <a:r>
              <a:rPr lang="en-US" sz="2000"/>
              <a:t>Laboratory coats and uniforms must be washed daily with hot water and detergent.</a:t>
            </a:r>
          </a:p>
          <a:p>
            <a:pPr>
              <a:lnSpc>
                <a:spcPct val="80000"/>
              </a:lnSpc>
            </a:pPr>
            <a:r>
              <a:rPr lang="en-US" sz="2000"/>
              <a:t>A protective gown should be worn when working with any patient who may soil your clothing or if blood or body fluids may contaminate clothing.</a:t>
            </a:r>
          </a:p>
          <a:p>
            <a:pPr>
              <a:lnSpc>
                <a:spcPct val="80000"/>
              </a:lnSpc>
            </a:pPr>
            <a:endParaRPr 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n-US" sz="4000"/>
              <a:t>2. Dress your Hair</a:t>
            </a:r>
            <a:r>
              <a:rPr lang="en-US" sz="4000" b="1" i="1"/>
              <a:t> </a:t>
            </a:r>
            <a:r>
              <a:rPr lang="en-US" sz="4000"/>
              <a:t>in  such a way</a:t>
            </a:r>
            <a:br>
              <a:rPr lang="en-US" sz="4000"/>
            </a:br>
            <a:r>
              <a:rPr lang="en-US" sz="4000"/>
              <a:t>    to avoid contamination</a:t>
            </a:r>
          </a:p>
        </p:txBody>
      </p:sp>
      <p:sp>
        <p:nvSpPr>
          <p:cNvPr id="47107" name="Rectangle 3"/>
          <p:cNvSpPr>
            <a:spLocks noGrp="1" noChangeArrowheads="1"/>
          </p:cNvSpPr>
          <p:nvPr>
            <p:ph type="body" idx="1"/>
          </p:nvPr>
        </p:nvSpPr>
        <p:spPr/>
        <p:txBody>
          <a:bodyPr/>
          <a:lstStyle/>
          <a:p>
            <a:r>
              <a:rPr lang="en-US"/>
              <a:t>Hair follicles and filaments also harbor microorganisms. Hair is also a major source of staphylococcus contamination. Therefore, hair must be worn short or in a style that keeps it up and away from your clothing and the patient.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762000"/>
          </a:xfrm>
        </p:spPr>
        <p:txBody>
          <a:bodyPr/>
          <a:lstStyle/>
          <a:p>
            <a:r>
              <a:rPr lang="en-US"/>
              <a:t>Introduction continued</a:t>
            </a:r>
          </a:p>
        </p:txBody>
      </p:sp>
      <p:sp>
        <p:nvSpPr>
          <p:cNvPr id="10243" name="Rectangle 3"/>
          <p:cNvSpPr>
            <a:spLocks noGrp="1" noChangeArrowheads="1"/>
          </p:cNvSpPr>
          <p:nvPr>
            <p:ph type="body" idx="1"/>
          </p:nvPr>
        </p:nvSpPr>
        <p:spPr>
          <a:xfrm>
            <a:off x="457200" y="1447800"/>
            <a:ext cx="8229600" cy="4648200"/>
          </a:xfrm>
        </p:spPr>
        <p:txBody>
          <a:bodyPr/>
          <a:lstStyle/>
          <a:p>
            <a:pPr>
              <a:lnSpc>
                <a:spcPct val="90000"/>
              </a:lnSpc>
            </a:pPr>
            <a:r>
              <a:rPr lang="en-US" sz="2800"/>
              <a:t>People come to the radiology department from many different environments they will bring disease with them. </a:t>
            </a:r>
            <a:endParaRPr lang="en-US" sz="2800" b="1" i="1"/>
          </a:p>
          <a:p>
            <a:pPr>
              <a:lnSpc>
                <a:spcPct val="90000"/>
              </a:lnSpc>
            </a:pPr>
            <a:r>
              <a:rPr lang="en-US" sz="2800" i="1"/>
              <a:t>Though some patients arrive in apparent good health, all must be regarded as potential carriers of disease. </a:t>
            </a:r>
            <a:r>
              <a:rPr lang="en-US" sz="2800"/>
              <a:t> </a:t>
            </a:r>
          </a:p>
          <a:p>
            <a:pPr>
              <a:lnSpc>
                <a:spcPct val="90000"/>
              </a:lnSpc>
            </a:pPr>
            <a:r>
              <a:rPr lang="en-US" sz="2800"/>
              <a:t>Every piece of equipment must be thoroughly cleaned after each use </a:t>
            </a:r>
          </a:p>
          <a:p>
            <a:pPr>
              <a:lnSpc>
                <a:spcPct val="90000"/>
              </a:lnSpc>
            </a:pPr>
            <a:r>
              <a:rPr lang="en-US" sz="2800"/>
              <a:t>RT must use every means available to protect his patient, his coworkers and himself from infection.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plus(in)">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8" dur="500"/>
                                        <p:tgtEl>
                                          <p:spTgt spid="102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additive="base">
                                        <p:cTn id="2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a:t>3. Wash your hands properly before an after patient care</a:t>
            </a:r>
          </a:p>
        </p:txBody>
      </p:sp>
      <p:sp>
        <p:nvSpPr>
          <p:cNvPr id="48131" name="Rectangle 3"/>
          <p:cNvSpPr>
            <a:spLocks noGrp="1" noChangeArrowheads="1"/>
          </p:cNvSpPr>
          <p:nvPr>
            <p:ph type="body" idx="1"/>
          </p:nvPr>
        </p:nvSpPr>
        <p:spPr/>
        <p:txBody>
          <a:bodyPr/>
          <a:lstStyle/>
          <a:p>
            <a:pPr>
              <a:lnSpc>
                <a:spcPct val="90000"/>
              </a:lnSpc>
            </a:pPr>
            <a:r>
              <a:rPr lang="en-US" sz="2800" b="1" i="1"/>
              <a:t>Hand- washing</a:t>
            </a:r>
            <a:endParaRPr lang="en-US" sz="2800"/>
          </a:p>
          <a:p>
            <a:pPr>
              <a:lnSpc>
                <a:spcPct val="90000"/>
              </a:lnSpc>
            </a:pPr>
            <a:r>
              <a:rPr lang="en-US" sz="2800"/>
              <a:t>Microbes are most commonly spread from one person to another by hands. Therefore the best means of preventing the spread of microorganisms is hand-washing.</a:t>
            </a:r>
          </a:p>
          <a:p>
            <a:pPr>
              <a:lnSpc>
                <a:spcPct val="90000"/>
              </a:lnSpc>
            </a:pPr>
            <a:r>
              <a:rPr lang="en-US" sz="2800"/>
              <a:t>Correct hand-washing procedure is required before and after,</a:t>
            </a:r>
          </a:p>
          <a:p>
            <a:pPr lvl="2">
              <a:lnSpc>
                <a:spcPct val="90000"/>
              </a:lnSpc>
            </a:pPr>
            <a:r>
              <a:rPr lang="en-US" sz="2000"/>
              <a:t>Handling supplies used for patient care.</a:t>
            </a:r>
          </a:p>
          <a:p>
            <a:pPr lvl="2">
              <a:lnSpc>
                <a:spcPct val="90000"/>
              </a:lnSpc>
            </a:pPr>
            <a:r>
              <a:rPr lang="en-US" sz="2000"/>
              <a:t>Each patient contact </a:t>
            </a:r>
          </a:p>
          <a:p>
            <a:pPr>
              <a:lnSpc>
                <a:spcPct val="90000"/>
              </a:lnSpc>
              <a:buFont typeface="Wingdings" pitchFamily="2" charset="2"/>
              <a:buNone/>
            </a:pPr>
            <a:r>
              <a:rPr lang="en-US" sz="2800"/>
              <a:t>   even if gloves are used for the procedure.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304800"/>
          </a:xfrm>
        </p:spPr>
        <p:txBody>
          <a:bodyPr/>
          <a:lstStyle/>
          <a:p>
            <a:r>
              <a:rPr lang="en-US" sz="4000" b="1" i="1"/>
              <a:t>Correct hand-washing technique for medical asepsis</a:t>
            </a:r>
          </a:p>
        </p:txBody>
      </p:sp>
      <p:sp>
        <p:nvSpPr>
          <p:cNvPr id="49155" name="Rectangle 3"/>
          <p:cNvSpPr>
            <a:spLocks noGrp="1" noChangeArrowheads="1"/>
          </p:cNvSpPr>
          <p:nvPr>
            <p:ph type="body" idx="1"/>
          </p:nvPr>
        </p:nvSpPr>
        <p:spPr>
          <a:xfrm>
            <a:off x="457200" y="914400"/>
            <a:ext cx="8229600" cy="5715000"/>
          </a:xfrm>
        </p:spPr>
        <p:txBody>
          <a:bodyPr/>
          <a:lstStyle/>
          <a:p>
            <a:pPr>
              <a:lnSpc>
                <a:spcPct val="80000"/>
              </a:lnSpc>
            </a:pPr>
            <a:endParaRPr lang="en-US" sz="1600"/>
          </a:p>
          <a:p>
            <a:pPr>
              <a:lnSpc>
                <a:spcPct val="80000"/>
              </a:lnSpc>
              <a:buClr>
                <a:srgbClr val="FFFF00"/>
              </a:buClr>
              <a:buFont typeface="Wingdings" pitchFamily="2" charset="2"/>
              <a:buAutoNum type="arabicPeriod"/>
            </a:pPr>
            <a:r>
              <a:rPr lang="en-US" sz="1600"/>
              <a:t>Approach the sink. Do not allow your uniform to touch the sink because the sink is considered contaminated.</a:t>
            </a:r>
          </a:p>
          <a:p>
            <a:pPr>
              <a:lnSpc>
                <a:spcPct val="80000"/>
              </a:lnSpc>
              <a:buClr>
                <a:srgbClr val="FFFF00"/>
              </a:buClr>
              <a:buFont typeface="Wingdings" pitchFamily="2" charset="2"/>
              <a:buAutoNum type="arabicPeriod"/>
            </a:pPr>
            <a:r>
              <a:rPr lang="en-US" sz="1600"/>
              <a:t>Turn the tap. If the faucet is turned on by hand, use a paper towel to touch the handle.</a:t>
            </a:r>
          </a:p>
          <a:p>
            <a:pPr>
              <a:lnSpc>
                <a:spcPct val="80000"/>
              </a:lnSpc>
              <a:buClr>
                <a:srgbClr val="FFFF00"/>
              </a:buClr>
              <a:buFont typeface="Wingdings" pitchFamily="2" charset="2"/>
              <a:buAutoNum type="arabicPeriod"/>
            </a:pPr>
            <a:r>
              <a:rPr lang="en-US" sz="1600"/>
              <a:t>Regulate the water to a comfortably warm temperature.</a:t>
            </a:r>
          </a:p>
          <a:p>
            <a:pPr>
              <a:lnSpc>
                <a:spcPct val="80000"/>
              </a:lnSpc>
              <a:buClr>
                <a:srgbClr val="FFFF00"/>
              </a:buClr>
              <a:buFont typeface="Wingdings" pitchFamily="2" charset="2"/>
              <a:buAutoNum type="arabicPeriod"/>
            </a:pPr>
            <a:r>
              <a:rPr lang="en-US" sz="1600"/>
              <a:t>regulate the flow of water so that it does not splash from the sink</a:t>
            </a:r>
          </a:p>
          <a:p>
            <a:pPr>
              <a:lnSpc>
                <a:spcPct val="80000"/>
              </a:lnSpc>
              <a:buClr>
                <a:srgbClr val="FFFF00"/>
              </a:buClr>
              <a:buFont typeface="Wingdings" pitchFamily="2" charset="2"/>
              <a:buAutoNum type="arabicPeriod"/>
            </a:pPr>
            <a:r>
              <a:rPr lang="en-US" sz="1600"/>
              <a:t>Keep your hands and forearms lower than the elbows.</a:t>
            </a:r>
          </a:p>
          <a:p>
            <a:pPr>
              <a:lnSpc>
                <a:spcPct val="80000"/>
              </a:lnSpc>
              <a:buClr>
                <a:srgbClr val="FFFF00"/>
              </a:buClr>
              <a:buFont typeface="Wingdings" pitchFamily="2" charset="2"/>
              <a:buAutoNum type="arabicPeriod"/>
            </a:pPr>
            <a:r>
              <a:rPr lang="en-US" sz="1600"/>
              <a:t>Wet the hands and soap them well. When using bar soap, rinse it before using and hold it during entire procedure. </a:t>
            </a:r>
          </a:p>
          <a:p>
            <a:pPr>
              <a:lnSpc>
                <a:spcPct val="80000"/>
              </a:lnSpc>
              <a:buClr>
                <a:srgbClr val="FFFF00"/>
              </a:buClr>
              <a:buFont typeface="Wingdings" pitchFamily="2" charset="2"/>
              <a:buAutoNum type="arabicPeriod"/>
            </a:pPr>
            <a:r>
              <a:rPr lang="en-US" sz="1600"/>
              <a:t>With  a firm circular rubbing motion, wash the palms, the backs of the hands, each finger, between fingers, an finally the knuckles.</a:t>
            </a:r>
          </a:p>
          <a:p>
            <a:pPr>
              <a:lnSpc>
                <a:spcPct val="80000"/>
              </a:lnSpc>
              <a:buClr>
                <a:srgbClr val="FFFF00"/>
              </a:buClr>
              <a:buFont typeface="Wingdings" pitchFamily="2" charset="2"/>
              <a:buAutoNum type="arabicPeriod"/>
            </a:pPr>
            <a:r>
              <a:rPr lang="en-US" sz="1600"/>
              <a:t>Rinse the hands well under running water.</a:t>
            </a:r>
          </a:p>
          <a:p>
            <a:pPr>
              <a:lnSpc>
                <a:spcPct val="80000"/>
              </a:lnSpc>
              <a:buClr>
                <a:srgbClr val="FFFF00"/>
              </a:buClr>
              <a:buFont typeface="Wingdings" pitchFamily="2" charset="2"/>
              <a:buAutoNum type="arabicPeriod"/>
            </a:pPr>
            <a:r>
              <a:rPr lang="en-US" sz="1600"/>
              <a:t>Wet the wrists and forearms to the elbows. Apply soap and rub as before.</a:t>
            </a:r>
          </a:p>
          <a:p>
            <a:pPr>
              <a:lnSpc>
                <a:spcPct val="80000"/>
              </a:lnSpc>
              <a:buClr>
                <a:srgbClr val="FFFF00"/>
              </a:buClr>
              <a:buFont typeface="Wingdings" pitchFamily="2" charset="2"/>
              <a:buAutoNum type="arabicPeriod"/>
            </a:pPr>
            <a:r>
              <a:rPr lang="en-US" sz="1600"/>
              <a:t>Rinse, allowing the water to run down over the hands.</a:t>
            </a:r>
          </a:p>
          <a:p>
            <a:pPr>
              <a:lnSpc>
                <a:spcPct val="80000"/>
              </a:lnSpc>
              <a:buClr>
                <a:srgbClr val="FFFF00"/>
              </a:buClr>
              <a:buFont typeface="Wingdings" pitchFamily="2" charset="2"/>
              <a:buAutoNum type="arabicPeriod"/>
            </a:pPr>
            <a:r>
              <a:rPr lang="en-US" sz="1600"/>
              <a:t>(clean the finger nails with a brush or an orange stick once each day before beginning work , and again if the hands become heavily contaminated.)</a:t>
            </a:r>
          </a:p>
          <a:p>
            <a:pPr>
              <a:lnSpc>
                <a:spcPct val="80000"/>
              </a:lnSpc>
              <a:buClr>
                <a:srgbClr val="FFFF00"/>
              </a:buClr>
              <a:buFont typeface="Wingdings" pitchFamily="2" charset="2"/>
              <a:buAutoNum type="arabicPeriod"/>
            </a:pPr>
            <a:r>
              <a:rPr lang="en-US" sz="1600"/>
              <a:t>(repeat the procedure if necessary)</a:t>
            </a:r>
          </a:p>
          <a:p>
            <a:pPr>
              <a:lnSpc>
                <a:spcPct val="80000"/>
              </a:lnSpc>
              <a:buClr>
                <a:srgbClr val="FFFF00"/>
              </a:buClr>
              <a:buFont typeface="Wingdings" pitchFamily="2" charset="2"/>
              <a:buAutoNum type="arabicPeriod"/>
            </a:pPr>
            <a:r>
              <a:rPr lang="en-US" sz="1600"/>
              <a:t>Rinse the soap well and replace it in the dish. (Do not touch the sink or the soap dish)</a:t>
            </a:r>
          </a:p>
          <a:p>
            <a:pPr>
              <a:lnSpc>
                <a:spcPct val="80000"/>
              </a:lnSpc>
              <a:buClr>
                <a:srgbClr val="FFFF00"/>
              </a:buClr>
              <a:buFont typeface="Wingdings" pitchFamily="2" charset="2"/>
              <a:buAutoNum type="arabicPeriod"/>
            </a:pPr>
            <a:r>
              <a:rPr lang="en-US" sz="1600"/>
              <a:t>Rinse the fingers well under the running water.</a:t>
            </a:r>
          </a:p>
          <a:p>
            <a:pPr>
              <a:lnSpc>
                <a:spcPct val="80000"/>
              </a:lnSpc>
              <a:buClr>
                <a:srgbClr val="FFFF00"/>
              </a:buClr>
              <a:buFont typeface="Wingdings" pitchFamily="2" charset="2"/>
              <a:buAutoNum type="arabicPeriod"/>
            </a:pPr>
            <a:r>
              <a:rPr lang="en-US" sz="1600"/>
              <a:t>Turn off the water (use a paper towel)</a:t>
            </a:r>
          </a:p>
          <a:p>
            <a:pPr>
              <a:lnSpc>
                <a:spcPct val="80000"/>
              </a:lnSpc>
              <a:buClr>
                <a:srgbClr val="FFFF00"/>
              </a:buClr>
              <a:buFont typeface="Wingdings" pitchFamily="2" charset="2"/>
              <a:buAutoNum type="arabicPeriod"/>
            </a:pPr>
            <a:r>
              <a:rPr lang="en-US" sz="1600"/>
              <a:t>Dry the arms and hands using as many towels as necessary.</a:t>
            </a:r>
          </a:p>
          <a:p>
            <a:pPr>
              <a:lnSpc>
                <a:spcPct val="80000"/>
              </a:lnSpc>
            </a:pPr>
            <a:endParaRPr lang="en-US"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295400"/>
          </a:xfrm>
        </p:spPr>
        <p:txBody>
          <a:bodyPr/>
          <a:lstStyle/>
          <a:p>
            <a:r>
              <a:rPr lang="en-US" sz="4000"/>
              <a:t>4. Wear disposable gloves when appropriate</a:t>
            </a:r>
          </a:p>
        </p:txBody>
      </p:sp>
      <p:sp>
        <p:nvSpPr>
          <p:cNvPr id="50179" name="Rectangle 3"/>
          <p:cNvSpPr>
            <a:spLocks noGrp="1" noChangeArrowheads="1"/>
          </p:cNvSpPr>
          <p:nvPr>
            <p:ph type="body" idx="1"/>
          </p:nvPr>
        </p:nvSpPr>
        <p:spPr>
          <a:xfrm>
            <a:off x="457200" y="1524000"/>
            <a:ext cx="8229600" cy="5105400"/>
          </a:xfrm>
        </p:spPr>
        <p:txBody>
          <a:bodyPr/>
          <a:lstStyle/>
          <a:p>
            <a:pPr>
              <a:lnSpc>
                <a:spcPct val="80000"/>
              </a:lnSpc>
            </a:pPr>
            <a:r>
              <a:rPr lang="en-US" sz="2000" b="1" i="1"/>
              <a:t>Wearing and removing Gloves</a:t>
            </a:r>
            <a:endParaRPr lang="en-US" sz="2000"/>
          </a:p>
          <a:p>
            <a:pPr>
              <a:lnSpc>
                <a:spcPct val="80000"/>
              </a:lnSpc>
            </a:pPr>
            <a:r>
              <a:rPr lang="en-US" sz="2000"/>
              <a:t>Disposable, single-use gloves are to be warn any time when the radiographer is likely to patient’s blood  or body fluids. </a:t>
            </a:r>
          </a:p>
          <a:p>
            <a:pPr>
              <a:lnSpc>
                <a:spcPct val="80000"/>
              </a:lnSpc>
            </a:pPr>
            <a:r>
              <a:rPr lang="en-US" sz="2000"/>
              <a:t>They are worn simply by pulling them on after hand-washing.</a:t>
            </a:r>
          </a:p>
          <a:p>
            <a:pPr>
              <a:lnSpc>
                <a:spcPct val="80000"/>
              </a:lnSpc>
            </a:pPr>
            <a:r>
              <a:rPr lang="en-US" sz="2000"/>
              <a:t>The gloves should be removed using the following technique to prevent contamination.</a:t>
            </a:r>
          </a:p>
          <a:p>
            <a:pPr>
              <a:lnSpc>
                <a:spcPct val="80000"/>
              </a:lnSpc>
            </a:pPr>
            <a:r>
              <a:rPr lang="en-US" sz="2000"/>
              <a:t>With the gloved right hand, take hold of the upper, outside portion of the left glove and pull it off, turning inside out.</a:t>
            </a:r>
          </a:p>
          <a:p>
            <a:pPr>
              <a:lnSpc>
                <a:spcPct val="80000"/>
              </a:lnSpc>
            </a:pPr>
            <a:r>
              <a:rPr lang="en-US" sz="2000"/>
              <a:t>Hold the glove that you have just removed in the palm of the remaining gloved hand.</a:t>
            </a:r>
          </a:p>
          <a:p>
            <a:pPr>
              <a:lnSpc>
                <a:spcPct val="80000"/>
              </a:lnSpc>
            </a:pPr>
            <a:r>
              <a:rPr lang="en-US" sz="2000"/>
              <a:t>With the clean, bare index an middle fingers reach inside the top of the soiled glove  and pull it off, turning it inside out an folding the first glove inside it.</a:t>
            </a:r>
          </a:p>
          <a:p>
            <a:pPr>
              <a:lnSpc>
                <a:spcPct val="80000"/>
              </a:lnSpc>
            </a:pPr>
            <a:r>
              <a:rPr lang="en-US" sz="2000"/>
              <a:t>Drop the soiled gloves into a contaminated waste receptacle</a:t>
            </a:r>
          </a:p>
          <a:p>
            <a:pPr>
              <a:lnSpc>
                <a:spcPct val="80000"/>
              </a:lnSpc>
            </a:pPr>
            <a:r>
              <a:rPr lang="en-US" sz="2000"/>
              <a:t>Wash your hands.</a:t>
            </a:r>
          </a:p>
          <a:p>
            <a:pPr>
              <a:lnSpc>
                <a:spcPct val="80000"/>
              </a:lnSpc>
            </a:pPr>
            <a:endParaRPr 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5. Wear eye glasses to Protect your eyes when appropriate </a:t>
            </a:r>
          </a:p>
        </p:txBody>
      </p:sp>
      <p:sp>
        <p:nvSpPr>
          <p:cNvPr id="51203" name="Rectangle 3"/>
          <p:cNvSpPr>
            <a:spLocks noGrp="1" noChangeArrowheads="1"/>
          </p:cNvSpPr>
          <p:nvPr>
            <p:ph type="body" idx="1"/>
          </p:nvPr>
        </p:nvSpPr>
        <p:spPr/>
        <p:txBody>
          <a:bodyPr/>
          <a:lstStyle/>
          <a:p>
            <a:r>
              <a:rPr lang="en-US" sz="2800" b="1" i="1"/>
              <a:t>Eye protection</a:t>
            </a:r>
            <a:endParaRPr lang="en-US" sz="2800"/>
          </a:p>
          <a:p>
            <a:r>
              <a:rPr lang="en-US" sz="2800"/>
              <a:t>There is evidence that eyes may be a port of entry for pathogenic microorganisms. Therefore in situations where there is a risk of spattering of blood or body fluids, the radiographer must wear goggles or eye glasses to avoid contamination. Hands must be kept away from eyes during the course of work.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447800"/>
          </a:xfrm>
        </p:spPr>
        <p:txBody>
          <a:bodyPr/>
          <a:lstStyle/>
          <a:p>
            <a:r>
              <a:rPr lang="en-US" sz="3600" b="1" i="1"/>
              <a:t>6. Use Proper Cleaning and proper waste Disposal techniques</a:t>
            </a:r>
          </a:p>
        </p:txBody>
      </p:sp>
      <p:sp>
        <p:nvSpPr>
          <p:cNvPr id="52227" name="Rectangle 3"/>
          <p:cNvSpPr>
            <a:spLocks noGrp="1" noChangeArrowheads="1"/>
          </p:cNvSpPr>
          <p:nvPr>
            <p:ph type="body" idx="1"/>
          </p:nvPr>
        </p:nvSpPr>
        <p:spPr>
          <a:xfrm>
            <a:off x="457200" y="1524000"/>
            <a:ext cx="8229600" cy="5029200"/>
          </a:xfrm>
        </p:spPr>
        <p:txBody>
          <a:bodyPr/>
          <a:lstStyle/>
          <a:p>
            <a:pPr marL="381000" indent="-381000">
              <a:lnSpc>
                <a:spcPct val="80000"/>
              </a:lnSpc>
            </a:pPr>
            <a:r>
              <a:rPr lang="en-US" sz="2000" b="1" u="sng"/>
              <a:t>Guide lines for waste disposal and cleaning of equipment after each patient</a:t>
            </a:r>
            <a:endParaRPr lang="en-US" sz="2000"/>
          </a:p>
          <a:p>
            <a:pPr marL="381000" indent="-381000">
              <a:lnSpc>
                <a:spcPct val="80000"/>
              </a:lnSpc>
              <a:buClr>
                <a:schemeClr val="tx2"/>
              </a:buClr>
              <a:buFont typeface="Wingdings" pitchFamily="2" charset="2"/>
              <a:buAutoNum type="arabicPeriod"/>
            </a:pPr>
            <a:r>
              <a:rPr lang="en-US" sz="2000"/>
              <a:t>Wear a fresh (cleaned) uniform each day. Keep the uniforms away from other cloths. Shoes should be cleaned and stockings should be fresh each day </a:t>
            </a:r>
          </a:p>
          <a:p>
            <a:pPr marL="381000" indent="-381000">
              <a:lnSpc>
                <a:spcPct val="80000"/>
              </a:lnSpc>
              <a:buClr>
                <a:schemeClr val="tx2"/>
              </a:buClr>
              <a:buFont typeface="Wingdings" pitchFamily="2" charset="2"/>
              <a:buAutoNum type="arabicPeriod"/>
            </a:pPr>
            <a:r>
              <a:rPr lang="en-US" sz="2000"/>
              <a:t>Pillow coverings should be changed after each use by a patient. Linens use for adorns or blankets for patients should be handled in such a way that they do not raise dust. Dispose of linens after each use by patient.</a:t>
            </a:r>
          </a:p>
          <a:p>
            <a:pPr marL="381000" indent="-381000">
              <a:lnSpc>
                <a:spcPct val="80000"/>
              </a:lnSpc>
              <a:buClr>
                <a:schemeClr val="tx2"/>
              </a:buClr>
              <a:buFont typeface="Wingdings" pitchFamily="2" charset="2"/>
              <a:buAutoNum type="arabicPeriod"/>
            </a:pPr>
            <a:r>
              <a:rPr lang="en-US" sz="2000"/>
              <a:t>Flush away the contents of bedpans or urinals promptly unless they are being saved for a diagnostic specimen.</a:t>
            </a:r>
          </a:p>
          <a:p>
            <a:pPr marL="381000" indent="-381000">
              <a:lnSpc>
                <a:spcPct val="80000"/>
              </a:lnSpc>
              <a:buClr>
                <a:schemeClr val="tx2"/>
              </a:buClr>
              <a:buFont typeface="Wingdings" pitchFamily="2" charset="2"/>
              <a:buAutoNum type="arabicPeriod"/>
            </a:pPr>
            <a:r>
              <a:rPr lang="en-US" sz="2000"/>
              <a:t>Rinse bedpans and urinals and send them to the proper place for re-sterilization if they are not to be reused by the same patient.</a:t>
            </a:r>
          </a:p>
          <a:p>
            <a:pPr marL="381000" indent="-381000">
              <a:lnSpc>
                <a:spcPct val="80000"/>
              </a:lnSpc>
              <a:buClr>
                <a:schemeClr val="tx2"/>
              </a:buClr>
              <a:buFont typeface="Wingdings" pitchFamily="2" charset="2"/>
              <a:buAutoNum type="arabicPeriod"/>
            </a:pPr>
            <a:r>
              <a:rPr lang="en-US" sz="2000"/>
              <a:t>Use equipment an supplies for one patient only. After the patient leaves the area, supplies must be destroyed or sterilized before being used again.</a:t>
            </a:r>
          </a:p>
          <a:p>
            <a:pPr marL="381000" indent="-381000">
              <a:lnSpc>
                <a:spcPct val="80000"/>
              </a:lnSpc>
              <a:buClr>
                <a:schemeClr val="tx2"/>
              </a:buClr>
              <a:buFont typeface="Wingdings" pitchFamily="2" charset="2"/>
              <a:buAutoNum type="arabicPeriod"/>
            </a:pPr>
            <a:r>
              <a:rPr lang="en-US" sz="2000"/>
              <a:t>Keep water and supplies clean and fresh. It is best to use paper cups and dispose of them after a single use.</a:t>
            </a:r>
          </a:p>
          <a:p>
            <a:pPr marL="381000" indent="-381000">
              <a:lnSpc>
                <a:spcPct val="80000"/>
              </a:lnSpc>
            </a:pPr>
            <a:endParaRPr lang="en-US"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8600"/>
            <a:ext cx="8229600" cy="533400"/>
          </a:xfrm>
        </p:spPr>
        <p:txBody>
          <a:bodyPr/>
          <a:lstStyle/>
          <a:p>
            <a:r>
              <a:rPr lang="en-US" sz="2800" b="1"/>
              <a:t>Guide lines for waste disposal and cleaning of equipment</a:t>
            </a:r>
          </a:p>
        </p:txBody>
      </p:sp>
      <p:sp>
        <p:nvSpPr>
          <p:cNvPr id="53251" name="Rectangle 3"/>
          <p:cNvSpPr>
            <a:spLocks noGrp="1" noChangeArrowheads="1"/>
          </p:cNvSpPr>
          <p:nvPr>
            <p:ph type="body" idx="1"/>
          </p:nvPr>
        </p:nvSpPr>
        <p:spPr>
          <a:xfrm>
            <a:off x="304800" y="1066800"/>
            <a:ext cx="8534400" cy="5791200"/>
          </a:xfrm>
        </p:spPr>
        <p:txBody>
          <a:bodyPr/>
          <a:lstStyle/>
          <a:p>
            <a:pPr marL="609600" indent="-609600">
              <a:lnSpc>
                <a:spcPct val="80000"/>
              </a:lnSpc>
              <a:buClr>
                <a:schemeClr val="tx2"/>
              </a:buClr>
              <a:buFont typeface="Wingdings" pitchFamily="2" charset="2"/>
              <a:buAutoNum type="arabicPeriod" startAt="7"/>
            </a:pPr>
            <a:r>
              <a:rPr lang="en-US" sz="2400"/>
              <a:t>Floors are heavily contaminated. If an item that is use for patient care falls to the floor, discard it or send it to the proper department to be re-cleaned.  </a:t>
            </a:r>
          </a:p>
          <a:p>
            <a:pPr marL="609600" indent="-609600">
              <a:lnSpc>
                <a:spcPct val="80000"/>
              </a:lnSpc>
              <a:buClr>
                <a:schemeClr val="tx2"/>
              </a:buClr>
              <a:buFont typeface="Wingdings" pitchFamily="2" charset="2"/>
              <a:buAutoNum type="arabicPeriod" startAt="7"/>
            </a:pPr>
            <a:r>
              <a:rPr lang="en-US" sz="2400"/>
              <a:t>Avoid raising dust because it carries microorganisms. When cleaning , use  a cloth thoroughly moistened with a  disinfectant.</a:t>
            </a:r>
          </a:p>
          <a:p>
            <a:pPr marL="609600" indent="-609600">
              <a:lnSpc>
                <a:spcPct val="80000"/>
              </a:lnSpc>
              <a:buClr>
                <a:schemeClr val="tx2"/>
              </a:buClr>
              <a:buFont typeface="Wingdings" pitchFamily="2" charset="2"/>
              <a:buAutoNum type="arabicPeriod" startAt="7"/>
            </a:pPr>
            <a:r>
              <a:rPr lang="en-US" sz="2400"/>
              <a:t>The radiographic table should be cleaned with a disposable disinfectant towerlette or sprayed with disinfectant and wipe clean and dried from top to bottom after each use.</a:t>
            </a:r>
          </a:p>
          <a:p>
            <a:pPr marL="609600" indent="-609600">
              <a:lnSpc>
                <a:spcPct val="80000"/>
              </a:lnSpc>
              <a:buClr>
                <a:schemeClr val="tx2"/>
              </a:buClr>
              <a:buFont typeface="Wingdings" pitchFamily="2" charset="2"/>
              <a:buAutoNum type="arabicPeriod" startAt="7"/>
            </a:pPr>
            <a:r>
              <a:rPr lang="en-US" sz="2400"/>
              <a:t>When cleaning an article such as a radiographic table, start with the least soiled area an progress to the most soiled area. Use a good disinfectant and disposable paper cloth.</a:t>
            </a:r>
          </a:p>
          <a:p>
            <a:pPr marL="609600" indent="-609600">
              <a:lnSpc>
                <a:spcPct val="80000"/>
              </a:lnSpc>
              <a:buClr>
                <a:schemeClr val="tx2"/>
              </a:buClr>
              <a:buFont typeface="Wingdings" pitchFamily="2" charset="2"/>
              <a:buAutoNum type="arabicPeriod" startAt="7"/>
            </a:pPr>
            <a:r>
              <a:rPr lang="en-US" sz="2400"/>
              <a:t>Place dampened or wet items such as dressings and bandages into waterproof bags and close the bags tight before discarding them in order to prevent those </a:t>
            </a:r>
            <a:r>
              <a:rPr lang="en-US" sz="2000"/>
              <a:t>handling these materials from coming in contact with bodily discharges.</a:t>
            </a:r>
          </a:p>
          <a:p>
            <a:pPr marL="609600" indent="-609600">
              <a:lnSpc>
                <a:spcPct val="80000"/>
              </a:lnSpc>
              <a:buClr>
                <a:schemeClr val="tx2"/>
              </a:buClr>
              <a:buFont typeface="Wingdings" pitchFamily="2" charset="2"/>
              <a:buAutoNum type="arabicPeriod" startAt="7"/>
            </a:pPr>
            <a:endParaRPr lang="en-US"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990600"/>
          </a:xfrm>
        </p:spPr>
        <p:txBody>
          <a:bodyPr/>
          <a:lstStyle/>
          <a:p>
            <a:r>
              <a:rPr lang="en-US" sz="2800" b="1"/>
              <a:t>Guide lines for waste disposal and cleaning of equipment</a:t>
            </a:r>
          </a:p>
        </p:txBody>
      </p:sp>
      <p:sp>
        <p:nvSpPr>
          <p:cNvPr id="54275" name="Rectangle 3"/>
          <p:cNvSpPr>
            <a:spLocks noGrp="1" noChangeArrowheads="1"/>
          </p:cNvSpPr>
          <p:nvPr>
            <p:ph type="body" idx="1"/>
          </p:nvPr>
        </p:nvSpPr>
        <p:spPr>
          <a:xfrm>
            <a:off x="457200" y="1066800"/>
            <a:ext cx="8229600" cy="5029200"/>
          </a:xfrm>
        </p:spPr>
        <p:txBody>
          <a:bodyPr/>
          <a:lstStyle/>
          <a:p>
            <a:pPr marL="609600" indent="-609600">
              <a:lnSpc>
                <a:spcPct val="90000"/>
              </a:lnSpc>
              <a:buClr>
                <a:schemeClr val="tx2"/>
              </a:buClr>
              <a:buFont typeface="Wingdings" pitchFamily="2" charset="2"/>
              <a:buAutoNum type="arabicPeriod" startAt="12"/>
            </a:pPr>
            <a:r>
              <a:rPr lang="en-US" sz="2400"/>
              <a:t>Do not reuse rugs or mops for cleaning until they have been properly disinfected and dried.</a:t>
            </a:r>
          </a:p>
          <a:p>
            <a:pPr marL="609600" indent="-609600">
              <a:lnSpc>
                <a:spcPct val="90000"/>
              </a:lnSpc>
              <a:buClr>
                <a:schemeClr val="tx2"/>
              </a:buClr>
              <a:buFont typeface="Wingdings" pitchFamily="2" charset="2"/>
              <a:buAutoNum type="arabicPeriod" startAt="12"/>
            </a:pPr>
            <a:r>
              <a:rPr lang="en-US" sz="2400"/>
              <a:t>Pour liquids to be discarded directly into rains or toilets. Avoid splashing or spilling them on clothing.</a:t>
            </a:r>
          </a:p>
          <a:p>
            <a:pPr marL="609600" indent="-609600">
              <a:lnSpc>
                <a:spcPct val="90000"/>
              </a:lnSpc>
              <a:buClr>
                <a:schemeClr val="tx2"/>
              </a:buClr>
              <a:buFont typeface="Wingdings" pitchFamily="2" charset="2"/>
              <a:buAutoNum type="arabicPeriod" startAt="12"/>
            </a:pPr>
            <a:r>
              <a:rPr lang="en-US" sz="2400"/>
              <a:t>If in doubt about the cleanliness or sterility of an item, do not use it.</a:t>
            </a:r>
          </a:p>
          <a:p>
            <a:pPr marL="609600" indent="-609600">
              <a:lnSpc>
                <a:spcPct val="90000"/>
              </a:lnSpc>
              <a:buClr>
                <a:schemeClr val="tx2"/>
              </a:buClr>
              <a:buFont typeface="Wingdings" pitchFamily="2" charset="2"/>
              <a:buAutoNum type="arabicPeriod" startAt="12"/>
            </a:pPr>
            <a:r>
              <a:rPr lang="en-US" sz="2400"/>
              <a:t>When an article that is known to be contaminate with virulent microorganisms  is to be sent to a central supply area for cleaning and re-sterilizing, it should be placed in a sealed, impermeable bag an marked “contaminate”. If the outside of the bag becomes contaminate while the article is being placed in the bag, a second  bag should be place over it. </a:t>
            </a:r>
          </a:p>
          <a:p>
            <a:pPr marL="609600" indent="-609600">
              <a:lnSpc>
                <a:spcPct val="90000"/>
              </a:lnSpc>
            </a:pPr>
            <a:endParaRPr 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81000"/>
            <a:ext cx="8229600" cy="685800"/>
          </a:xfrm>
        </p:spPr>
        <p:txBody>
          <a:bodyPr/>
          <a:lstStyle/>
          <a:p>
            <a:r>
              <a:rPr lang="en-US" sz="2800" b="1"/>
              <a:t>Guide lines for waste disposal and cleaning of equipment</a:t>
            </a:r>
          </a:p>
        </p:txBody>
      </p:sp>
      <p:sp>
        <p:nvSpPr>
          <p:cNvPr id="55299" name="Rectangle 3"/>
          <p:cNvSpPr>
            <a:spLocks noGrp="1" noChangeArrowheads="1"/>
          </p:cNvSpPr>
          <p:nvPr>
            <p:ph type="body" idx="1"/>
          </p:nvPr>
        </p:nvSpPr>
        <p:spPr>
          <a:xfrm>
            <a:off x="457200" y="1371600"/>
            <a:ext cx="8229600" cy="5029200"/>
          </a:xfrm>
        </p:spPr>
        <p:txBody>
          <a:bodyPr/>
          <a:lstStyle/>
          <a:p>
            <a:pPr marL="609600" indent="-609600">
              <a:lnSpc>
                <a:spcPct val="80000"/>
              </a:lnSpc>
              <a:buClr>
                <a:srgbClr val="FFFF00"/>
              </a:buClr>
              <a:buFont typeface="Wingdings" pitchFamily="2" charset="2"/>
              <a:buAutoNum type="arabicPeriod" startAt="16"/>
            </a:pPr>
            <a:r>
              <a:rPr lang="en-US" sz="2000"/>
              <a:t>Needles and syringes used in the diagnostic imaging department should always be treated as if they are contaminated with virulent microbes.</a:t>
            </a:r>
          </a:p>
          <a:p>
            <a:pPr marL="609600" indent="-609600">
              <a:lnSpc>
                <a:spcPct val="80000"/>
              </a:lnSpc>
              <a:buClr>
                <a:srgbClr val="FFFF00"/>
              </a:buClr>
              <a:buFont typeface="Wingdings" pitchFamily="2" charset="2"/>
              <a:buAutoNum type="arabicPeriod" startAt="16"/>
            </a:pPr>
            <a:r>
              <a:rPr lang="en-US" sz="2000"/>
              <a:t>Needles should not be recapped or touched after use and should be placed immediately (needle first) in a puncture-proof container labeled for this purpose. No attempt should be made to bend or break used needles because they may be stick or spay the health worker in the process.</a:t>
            </a:r>
          </a:p>
          <a:p>
            <a:pPr marL="609600" indent="-609600">
              <a:lnSpc>
                <a:spcPct val="80000"/>
              </a:lnSpc>
              <a:buClr>
                <a:srgbClr val="FFFF00"/>
              </a:buClr>
              <a:buFont typeface="Wingdings" pitchFamily="2" charset="2"/>
              <a:buAutoNum type="arabicPeriod" startAt="16"/>
            </a:pPr>
            <a:r>
              <a:rPr lang="en-US" sz="2000"/>
              <a:t>Specimens to be sent to the laboratory should be placed in solid containers with secure caps. If the specimen is from a patient with a known communicable disease, the outside of the container must be labeled as such. Avoid contaminating the outside of the container, and place the container in a clean bag. If a container should become contaminated, it must be cleaned with a disinfectant before placing I in the bag. Specimens must be sent to the laboratory after collection for examination. </a:t>
            </a:r>
          </a:p>
          <a:p>
            <a:pPr marL="609600" indent="-609600">
              <a:lnSpc>
                <a:spcPct val="80000"/>
              </a:lnSpc>
              <a:buClr>
                <a:srgbClr val="FFFF00"/>
              </a:buClr>
              <a:buFont typeface="Wingdings" pitchFamily="2" charset="2"/>
              <a:buAutoNum type="arabicPeriod" startAt="16"/>
            </a:pPr>
            <a:r>
              <a:rPr lang="en-US" sz="2000"/>
              <a:t>Medical charts (BHTs) that accompany patients to the department must be kept away from patient-care areas to prevent contamination.</a:t>
            </a:r>
          </a:p>
          <a:p>
            <a:pPr marL="609600" indent="-609600">
              <a:lnSpc>
                <a:spcPct val="80000"/>
              </a:lnSpc>
            </a:pPr>
            <a:endParaRPr 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52400"/>
            <a:ext cx="8229600" cy="838200"/>
          </a:xfrm>
        </p:spPr>
        <p:txBody>
          <a:bodyPr/>
          <a:lstStyle/>
          <a:p>
            <a:r>
              <a:rPr lang="en-US" sz="3600"/>
              <a:t>7. Disinfect properly the items used for patients</a:t>
            </a:r>
          </a:p>
        </p:txBody>
      </p:sp>
      <p:sp>
        <p:nvSpPr>
          <p:cNvPr id="56323" name="Rectangle 3"/>
          <p:cNvSpPr>
            <a:spLocks noGrp="1" noChangeArrowheads="1"/>
          </p:cNvSpPr>
          <p:nvPr>
            <p:ph type="body" idx="1"/>
          </p:nvPr>
        </p:nvSpPr>
        <p:spPr>
          <a:xfrm>
            <a:off x="457200" y="1143000"/>
            <a:ext cx="8229600" cy="4953000"/>
          </a:xfrm>
        </p:spPr>
        <p:txBody>
          <a:bodyPr/>
          <a:lstStyle/>
          <a:p>
            <a:pPr>
              <a:lnSpc>
                <a:spcPct val="80000"/>
              </a:lnSpc>
              <a:buFont typeface="Wingdings" pitchFamily="2" charset="2"/>
              <a:buNone/>
            </a:pPr>
            <a:r>
              <a:rPr lang="en-US" sz="2400" b="1"/>
              <a:t>Disinfection</a:t>
            </a:r>
            <a:endParaRPr lang="en-US" sz="2400"/>
          </a:p>
          <a:p>
            <a:pPr>
              <a:lnSpc>
                <a:spcPct val="80000"/>
              </a:lnSpc>
            </a:pPr>
            <a:r>
              <a:rPr lang="en-US" sz="2400"/>
              <a:t>This is the term used to describe the removal, by mechanical and chemical processes, of pathogenic microorganisms, but frequently not their spores, from objects or body surfaces. (Usually in reference to body surfaces, the term </a:t>
            </a:r>
            <a:r>
              <a:rPr lang="en-US" sz="2400" i="1"/>
              <a:t>antisepsis</a:t>
            </a:r>
            <a:r>
              <a:rPr lang="en-US" sz="2400"/>
              <a:t> or </a:t>
            </a:r>
            <a:r>
              <a:rPr lang="en-US" sz="2400" i="1"/>
              <a:t>antiseptic</a:t>
            </a:r>
            <a:r>
              <a:rPr lang="en-US" sz="2400"/>
              <a:t> is used rather than disinfect or disinfectant.) </a:t>
            </a:r>
          </a:p>
          <a:p>
            <a:pPr>
              <a:lnSpc>
                <a:spcPct val="80000"/>
              </a:lnSpc>
            </a:pPr>
            <a:r>
              <a:rPr lang="en-US" sz="2400"/>
              <a:t>Items are disinfected when they cannot withstand the process necessary to sterilize them or when it is not practical to sterilize. </a:t>
            </a:r>
          </a:p>
          <a:p>
            <a:pPr>
              <a:lnSpc>
                <a:spcPct val="80000"/>
              </a:lnSpc>
            </a:pPr>
            <a:r>
              <a:rPr lang="en-US" sz="2400"/>
              <a:t>If an object leaving an examination room or isolation unit has been contaminated, it is cleaned first by </a:t>
            </a:r>
          </a:p>
          <a:p>
            <a:pPr>
              <a:lnSpc>
                <a:spcPct val="80000"/>
              </a:lnSpc>
              <a:buFont typeface="Wingdings" pitchFamily="2" charset="2"/>
              <a:buNone/>
            </a:pPr>
            <a:r>
              <a:rPr lang="en-US" sz="2400"/>
              <a:t>   vigorous scrubbing (mechanical means) and then disinfected by wiping it with, or soaking it in, a chemical selected for this purpose.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381000"/>
            <a:ext cx="8229600" cy="533400"/>
          </a:xfrm>
        </p:spPr>
        <p:txBody>
          <a:bodyPr/>
          <a:lstStyle/>
          <a:p>
            <a:r>
              <a:rPr lang="en-US" sz="3200" b="1" i="1"/>
              <a:t>8. Disinfect the radiographic table and accessories properly</a:t>
            </a:r>
          </a:p>
        </p:txBody>
      </p:sp>
      <p:sp>
        <p:nvSpPr>
          <p:cNvPr id="57347" name="Rectangle 3"/>
          <p:cNvSpPr>
            <a:spLocks noGrp="1" noChangeArrowheads="1"/>
          </p:cNvSpPr>
          <p:nvPr>
            <p:ph type="body" idx="1"/>
          </p:nvPr>
        </p:nvSpPr>
        <p:spPr>
          <a:xfrm>
            <a:off x="457200" y="1676400"/>
            <a:ext cx="8001000" cy="4876800"/>
          </a:xfrm>
        </p:spPr>
        <p:txBody>
          <a:bodyPr/>
          <a:lstStyle/>
          <a:p>
            <a:pPr>
              <a:lnSpc>
                <a:spcPct val="80000"/>
              </a:lnSpc>
            </a:pPr>
            <a:r>
              <a:rPr lang="en-US" sz="2800"/>
              <a:t>The RT should put on a gown in order to protect his uniform and a mask, if necessary.</a:t>
            </a:r>
          </a:p>
          <a:p>
            <a:pPr>
              <a:lnSpc>
                <a:spcPct val="80000"/>
              </a:lnSpc>
              <a:buFont typeface="Wingdings" pitchFamily="2" charset="2"/>
              <a:buNone/>
            </a:pPr>
            <a:endParaRPr lang="en-US" sz="2800"/>
          </a:p>
          <a:p>
            <a:pPr>
              <a:lnSpc>
                <a:spcPct val="80000"/>
              </a:lnSpc>
            </a:pPr>
            <a:r>
              <a:rPr lang="en-US" sz="2800"/>
              <a:t>After the patient has been cared for and leaves the department, the RT must wash his hands thoroughly and then disinfect, using a disinfectant solution, the radiographic table and anything in the room that the patient has touched. </a:t>
            </a:r>
          </a:p>
          <a:p>
            <a:pPr>
              <a:lnSpc>
                <a:spcPct val="80000"/>
              </a:lnSpc>
            </a:pPr>
            <a:r>
              <a:rPr lang="en-US" sz="2800"/>
              <a:t> The RT should then remove his gown and wash his hands again.</a:t>
            </a:r>
          </a:p>
          <a:p>
            <a:pPr>
              <a:lnSpc>
                <a:spcPct val="80000"/>
              </a:lnSpc>
            </a:pPr>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838200"/>
          </a:xfrm>
        </p:spPr>
        <p:txBody>
          <a:bodyPr/>
          <a:lstStyle/>
          <a:p>
            <a:r>
              <a:rPr lang="en-US"/>
              <a:t>NOSOCOMIAL INFECTIONS</a:t>
            </a:r>
          </a:p>
        </p:txBody>
      </p:sp>
      <p:sp>
        <p:nvSpPr>
          <p:cNvPr id="11267" name="Rectangle 3"/>
          <p:cNvSpPr>
            <a:spLocks noGrp="1" noChangeArrowheads="1"/>
          </p:cNvSpPr>
          <p:nvPr>
            <p:ph type="body" idx="1"/>
          </p:nvPr>
        </p:nvSpPr>
        <p:spPr>
          <a:xfrm>
            <a:off x="457200" y="1295400"/>
            <a:ext cx="8229600" cy="4800600"/>
          </a:xfrm>
        </p:spPr>
        <p:txBody>
          <a:bodyPr/>
          <a:lstStyle/>
          <a:p>
            <a:pPr marL="609600" indent="-609600"/>
            <a:r>
              <a:rPr lang="en-US" sz="2800"/>
              <a:t>The infections acquired by patient while in hospital </a:t>
            </a:r>
          </a:p>
          <a:p>
            <a:pPr marL="609600" indent="-609600"/>
            <a:r>
              <a:rPr lang="en-US" sz="2800"/>
              <a:t>The frequent types of nosocomial infections are,</a:t>
            </a:r>
          </a:p>
          <a:p>
            <a:pPr marL="990600" lvl="1" indent="-533400"/>
            <a:r>
              <a:rPr lang="en-US" sz="2400"/>
              <a:t>Urinary tract infections associated with the use of indwelling catheters.</a:t>
            </a:r>
          </a:p>
          <a:p>
            <a:pPr marL="990600" lvl="1" indent="-533400"/>
            <a:r>
              <a:rPr lang="en-US" sz="2400"/>
              <a:t>Wound infections following surgical procedures</a:t>
            </a:r>
          </a:p>
          <a:p>
            <a:pPr marL="990600" lvl="1" indent="-533400">
              <a:buSzPct val="120000"/>
              <a:buFont typeface="Wingdings" pitchFamily="2" charset="2"/>
              <a:buChar char="§"/>
            </a:pPr>
            <a:r>
              <a:rPr lang="en-US" sz="2400"/>
              <a:t>Respiratory tract infections</a:t>
            </a:r>
          </a:p>
          <a:p>
            <a:pPr marL="609600" indent="-609600">
              <a:buSzPct val="120000"/>
              <a:buFont typeface="Wingdings" pitchFamily="2" charset="2"/>
              <a:buChar char="§"/>
            </a:pPr>
            <a:r>
              <a:rPr lang="en-US" sz="2800"/>
              <a:t>Strict precautions should be taken to prevent this type of infections</a:t>
            </a:r>
          </a:p>
          <a:p>
            <a:pPr marL="990600" lvl="1" indent="-533400">
              <a:buFont typeface="Wingdings" pitchFamily="2" charset="2"/>
              <a:buNone/>
            </a:pPr>
            <a:endParaRPr lang="en-US" sz="2400"/>
          </a:p>
          <a:p>
            <a:pPr marL="609600" indent="-609600"/>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additive="base">
                                        <p:cTn id="2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b="1"/>
              <a:t>9. </a:t>
            </a:r>
            <a:r>
              <a:rPr lang="en-US" sz="3600" b="1"/>
              <a:t>Be aware of Isolation precautions (Protective asepsis)</a:t>
            </a:r>
            <a:r>
              <a:rPr lang="en-US" sz="4000"/>
              <a:t/>
            </a:r>
            <a:br>
              <a:rPr lang="en-US" sz="4000"/>
            </a:br>
            <a:endParaRPr lang="en-US" sz="4000"/>
          </a:p>
        </p:txBody>
      </p:sp>
      <p:sp>
        <p:nvSpPr>
          <p:cNvPr id="58371" name="Rectangle 3"/>
          <p:cNvSpPr>
            <a:spLocks noGrp="1" noChangeArrowheads="1"/>
          </p:cNvSpPr>
          <p:nvPr>
            <p:ph type="body" idx="1"/>
          </p:nvPr>
        </p:nvSpPr>
        <p:spPr>
          <a:xfrm>
            <a:off x="457200" y="2209800"/>
            <a:ext cx="8229600" cy="3886200"/>
          </a:xfrm>
        </p:spPr>
        <p:txBody>
          <a:bodyPr/>
          <a:lstStyle/>
          <a:p>
            <a:r>
              <a:rPr lang="en-US"/>
              <a:t>When a patient is known, or is suspected of having, a disease that is contagious (communicable) and could be spread, he should be separated from the other patients. This is called isolation precautions.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8229600" cy="685800"/>
          </a:xfrm>
        </p:spPr>
        <p:txBody>
          <a:bodyPr/>
          <a:lstStyle/>
          <a:p>
            <a:r>
              <a:rPr lang="en-US" sz="4000" b="1"/>
              <a:t>Isolation Technique</a:t>
            </a:r>
          </a:p>
        </p:txBody>
      </p:sp>
      <p:sp>
        <p:nvSpPr>
          <p:cNvPr id="59395" name="Rectangle 3"/>
          <p:cNvSpPr>
            <a:spLocks noGrp="1" noChangeArrowheads="1"/>
          </p:cNvSpPr>
          <p:nvPr>
            <p:ph type="body" idx="1"/>
          </p:nvPr>
        </p:nvSpPr>
        <p:spPr>
          <a:xfrm>
            <a:off x="457200" y="1066800"/>
            <a:ext cx="8229600" cy="5029200"/>
          </a:xfrm>
        </p:spPr>
        <p:txBody>
          <a:bodyPr/>
          <a:lstStyle/>
          <a:p>
            <a:pPr>
              <a:lnSpc>
                <a:spcPct val="90000"/>
              </a:lnSpc>
            </a:pPr>
            <a:endParaRPr lang="en-US" sz="2400"/>
          </a:p>
          <a:p>
            <a:pPr>
              <a:lnSpc>
                <a:spcPct val="90000"/>
              </a:lnSpc>
            </a:pPr>
            <a:r>
              <a:rPr lang="en-US" sz="2400"/>
              <a:t>The separation may be accomplished in a hospital ward or in a hospital room depending on how the pathogenic microorganisms are spread and the reliability of the patient in adhering to the precautions for prevention of the spread of his disease.</a:t>
            </a:r>
          </a:p>
          <a:p>
            <a:pPr>
              <a:lnSpc>
                <a:spcPct val="90000"/>
              </a:lnSpc>
            </a:pPr>
            <a:r>
              <a:rPr lang="en-US" sz="2400"/>
              <a:t>If the disease can be transmitted only by direct contact, the patient may remain in the ward with the other patients.</a:t>
            </a:r>
          </a:p>
          <a:p>
            <a:pPr>
              <a:lnSpc>
                <a:spcPct val="90000"/>
              </a:lnSpc>
            </a:pPr>
            <a:r>
              <a:rPr lang="en-US" sz="2400"/>
              <a:t>If the disease is spread by airborne route, a private room is necessary. </a:t>
            </a:r>
          </a:p>
          <a:p>
            <a:pPr>
              <a:lnSpc>
                <a:spcPct val="90000"/>
              </a:lnSpc>
            </a:pPr>
            <a:r>
              <a:rPr lang="en-US" sz="2400"/>
              <a:t>Two or more patients who have the same disease may share an isolation room.</a:t>
            </a:r>
          </a:p>
          <a:p>
            <a:pPr>
              <a:lnSpc>
                <a:spcPct val="90000"/>
              </a:lnSpc>
            </a:pPr>
            <a:endParaRPr lang="en-US"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229600" cy="914400"/>
          </a:xfrm>
        </p:spPr>
        <p:txBody>
          <a:bodyPr/>
          <a:lstStyle/>
          <a:p>
            <a:r>
              <a:rPr lang="en-US" b="1"/>
              <a:t>Isolation Technique</a:t>
            </a:r>
          </a:p>
        </p:txBody>
      </p:sp>
      <p:sp>
        <p:nvSpPr>
          <p:cNvPr id="61443" name="Rectangle 3"/>
          <p:cNvSpPr>
            <a:spLocks noGrp="1" noChangeArrowheads="1"/>
          </p:cNvSpPr>
          <p:nvPr>
            <p:ph type="body" idx="1"/>
          </p:nvPr>
        </p:nvSpPr>
        <p:spPr/>
        <p:txBody>
          <a:bodyPr/>
          <a:lstStyle/>
          <a:p>
            <a:r>
              <a:rPr lang="en-US" sz="2800"/>
              <a:t>There are two categories of isolation precautions recommended.</a:t>
            </a:r>
          </a:p>
          <a:p>
            <a:pPr lvl="1"/>
            <a:r>
              <a:rPr lang="en-US" sz="2400" b="1"/>
              <a:t>Category-specific isolation</a:t>
            </a:r>
            <a:r>
              <a:rPr lang="en-US" sz="2400"/>
              <a:t> :- diseases requiring similar isolation precautions according to their commonality of route of transmission, e.g. AIDS &amp; Hepatitis B</a:t>
            </a:r>
          </a:p>
          <a:p>
            <a:pPr lvl="1"/>
            <a:r>
              <a:rPr lang="en-US" sz="2400" b="1"/>
              <a:t>Disease-specific isolation</a:t>
            </a:r>
            <a:r>
              <a:rPr lang="en-US" sz="2400"/>
              <a:t> :- specific practices to be followed for each communicable disease. E.g. varicella (chickenpox) needs strict isolation</a:t>
            </a:r>
          </a:p>
          <a:p>
            <a:endParaRPr 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381000"/>
            <a:ext cx="8458200" cy="914400"/>
          </a:xfrm>
        </p:spPr>
        <p:txBody>
          <a:bodyPr/>
          <a:lstStyle/>
          <a:p>
            <a:r>
              <a:rPr lang="en-US" sz="3200" b="1"/>
              <a:t>Seven Categories of </a:t>
            </a:r>
            <a:r>
              <a:rPr lang="en-US" sz="3600" b="1"/>
              <a:t>category</a:t>
            </a:r>
            <a:r>
              <a:rPr lang="en-US" sz="3200" b="1"/>
              <a:t> specific isolation </a:t>
            </a:r>
          </a:p>
        </p:txBody>
      </p:sp>
      <p:sp>
        <p:nvSpPr>
          <p:cNvPr id="60419" name="Rectangle 3"/>
          <p:cNvSpPr>
            <a:spLocks noGrp="1" noChangeArrowheads="1"/>
          </p:cNvSpPr>
          <p:nvPr>
            <p:ph type="body" idx="1"/>
          </p:nvPr>
        </p:nvSpPr>
        <p:spPr>
          <a:xfrm>
            <a:off x="457200" y="1447800"/>
            <a:ext cx="8229600" cy="4648200"/>
          </a:xfrm>
        </p:spPr>
        <p:txBody>
          <a:bodyPr/>
          <a:lstStyle/>
          <a:p>
            <a:pPr marL="1371600" lvl="2" indent="-457200">
              <a:buFont typeface="Wingdings" pitchFamily="2" charset="2"/>
              <a:buAutoNum type="arabicPeriod"/>
            </a:pPr>
            <a:r>
              <a:rPr lang="en-US" sz="3200"/>
              <a:t>Drainage-secretion precautions</a:t>
            </a:r>
          </a:p>
          <a:p>
            <a:pPr marL="1371600" lvl="2" indent="-457200">
              <a:buFont typeface="Wingdings" pitchFamily="2" charset="2"/>
              <a:buAutoNum type="arabicPeriod"/>
            </a:pPr>
            <a:r>
              <a:rPr lang="en-US" sz="3200"/>
              <a:t>Enteric precautions</a:t>
            </a:r>
          </a:p>
          <a:p>
            <a:pPr marL="1371600" lvl="2" indent="-457200">
              <a:buFont typeface="Wingdings" pitchFamily="2" charset="2"/>
              <a:buAutoNum type="arabicPeriod"/>
            </a:pPr>
            <a:r>
              <a:rPr lang="en-US" sz="3200"/>
              <a:t>AFB (acid-fast bacillus) isolation</a:t>
            </a:r>
          </a:p>
          <a:p>
            <a:pPr marL="1371600" lvl="2" indent="-457200">
              <a:buFont typeface="Wingdings" pitchFamily="2" charset="2"/>
              <a:buAutoNum type="arabicPeriod"/>
            </a:pPr>
            <a:r>
              <a:rPr lang="en-US" sz="3200"/>
              <a:t>Respiratory isolation, </a:t>
            </a:r>
          </a:p>
          <a:p>
            <a:pPr marL="1371600" lvl="2" indent="-457200">
              <a:buFont typeface="Wingdings" pitchFamily="2" charset="2"/>
              <a:buAutoNum type="arabicPeriod"/>
            </a:pPr>
            <a:r>
              <a:rPr lang="en-US" sz="3200"/>
              <a:t>Contact isolation, </a:t>
            </a:r>
          </a:p>
          <a:p>
            <a:pPr marL="1371600" lvl="2" indent="-457200">
              <a:buFont typeface="Wingdings" pitchFamily="2" charset="2"/>
              <a:buAutoNum type="arabicPeriod"/>
            </a:pPr>
            <a:r>
              <a:rPr lang="en-US" sz="3200"/>
              <a:t>Blood and body fluid precautions</a:t>
            </a:r>
          </a:p>
          <a:p>
            <a:pPr marL="1371600" lvl="2" indent="-457200">
              <a:buFont typeface="Wingdings" pitchFamily="2" charset="2"/>
              <a:buAutoNum type="arabicPeriod"/>
            </a:pPr>
            <a:r>
              <a:rPr lang="en-US" sz="3200"/>
              <a:t>Strict isolation</a:t>
            </a:r>
          </a:p>
          <a:p>
            <a:pPr marL="609600" indent="-609600"/>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81000"/>
            <a:ext cx="8153400" cy="2133600"/>
          </a:xfrm>
        </p:spPr>
        <p:txBody>
          <a:bodyPr/>
          <a:lstStyle/>
          <a:p>
            <a:r>
              <a:rPr lang="en-US"/>
              <a:t>10. Use correct guidelines when entering, while inside and when leaving an strict isolation room</a:t>
            </a:r>
          </a:p>
        </p:txBody>
      </p:sp>
      <p:sp>
        <p:nvSpPr>
          <p:cNvPr id="62467" name="Rectangle 3"/>
          <p:cNvSpPr>
            <a:spLocks noGrp="1" noChangeArrowheads="1"/>
          </p:cNvSpPr>
          <p:nvPr>
            <p:ph type="body" idx="1"/>
          </p:nvPr>
        </p:nvSpPr>
        <p:spPr>
          <a:xfrm>
            <a:off x="762000" y="2895600"/>
            <a:ext cx="7924800" cy="3200400"/>
          </a:xfrm>
        </p:spPr>
        <p:txBody>
          <a:bodyPr/>
          <a:lstStyle/>
          <a:p>
            <a:r>
              <a:rPr lang="en-US"/>
              <a:t>26 guidelines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228600"/>
            <a:ext cx="8305800" cy="1066800"/>
          </a:xfrm>
        </p:spPr>
        <p:txBody>
          <a:bodyPr/>
          <a:lstStyle/>
          <a:p>
            <a:pPr algn="l"/>
            <a:r>
              <a:rPr lang="en-US" sz="3600"/>
              <a:t>11. Use correct guidelines when</a:t>
            </a:r>
            <a:br>
              <a:rPr lang="en-US" sz="3600"/>
            </a:br>
            <a:r>
              <a:rPr lang="en-US" sz="3600"/>
              <a:t>     transferring isolated patients</a:t>
            </a:r>
          </a:p>
        </p:txBody>
      </p:sp>
      <p:sp>
        <p:nvSpPr>
          <p:cNvPr id="63492" name="Rectangle 4"/>
          <p:cNvSpPr>
            <a:spLocks noGrp="1" noChangeArrowheads="1"/>
          </p:cNvSpPr>
          <p:nvPr>
            <p:ph type="body" idx="1"/>
          </p:nvPr>
        </p:nvSpPr>
        <p:spPr/>
        <p:txBody>
          <a:bodyPr/>
          <a:lstStyle/>
          <a:p>
            <a:r>
              <a:rPr lang="en-US"/>
              <a:t>Transfer the patient on a trolley or wheel chair</a:t>
            </a:r>
          </a:p>
          <a:p>
            <a:r>
              <a:rPr lang="en-US"/>
              <a:t>Give the patient a mask if appropriate</a:t>
            </a:r>
          </a:p>
          <a:p>
            <a:r>
              <a:rPr lang="en-US"/>
              <a:t>Wrap the patient with a cotton blanket</a:t>
            </a:r>
          </a:p>
          <a:p>
            <a:r>
              <a:rPr lang="en-US"/>
              <a:t>Wear a gown and a mask to protect yourself</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04800" y="381000"/>
            <a:ext cx="8610600" cy="1371600"/>
          </a:xfrm>
        </p:spPr>
        <p:txBody>
          <a:bodyPr/>
          <a:lstStyle/>
          <a:p>
            <a:pPr algn="l"/>
            <a:r>
              <a:rPr lang="en-US" sz="3600"/>
              <a:t>12. Use strict precautions when</a:t>
            </a:r>
            <a:br>
              <a:rPr lang="en-US" sz="3600"/>
            </a:br>
            <a:r>
              <a:rPr lang="en-US" sz="3600"/>
              <a:t>     dealing with contagious patients in </a:t>
            </a:r>
            <a:br>
              <a:rPr lang="en-US" sz="3600"/>
            </a:br>
            <a:r>
              <a:rPr lang="en-US" sz="3600"/>
              <a:t>     the x-ray department</a:t>
            </a:r>
          </a:p>
        </p:txBody>
      </p:sp>
      <p:sp>
        <p:nvSpPr>
          <p:cNvPr id="68611" name="Rectangle 3"/>
          <p:cNvSpPr>
            <a:spLocks noGrp="1" noChangeArrowheads="1"/>
          </p:cNvSpPr>
          <p:nvPr>
            <p:ph type="body" idx="1"/>
          </p:nvPr>
        </p:nvSpPr>
        <p:spPr/>
        <p:txBody>
          <a:bodyPr/>
          <a:lstStyle/>
          <a:p>
            <a:pPr>
              <a:lnSpc>
                <a:spcPct val="80000"/>
              </a:lnSpc>
            </a:pPr>
            <a:r>
              <a:rPr lang="en-US" sz="2400"/>
              <a:t>When a patient enters the diagnostic imaging department and the RT knows or suspects that the patient has a contagious disease, it is his responsibility to prevent spread of infection.</a:t>
            </a:r>
          </a:p>
          <a:p>
            <a:pPr>
              <a:lnSpc>
                <a:spcPct val="80000"/>
              </a:lnSpc>
              <a:buFont typeface="Wingdings" pitchFamily="2" charset="2"/>
              <a:buNone/>
            </a:pPr>
            <a:r>
              <a:rPr lang="en-US" sz="2400"/>
              <a:t> </a:t>
            </a:r>
          </a:p>
          <a:p>
            <a:pPr>
              <a:lnSpc>
                <a:spcPct val="80000"/>
              </a:lnSpc>
            </a:pPr>
            <a:r>
              <a:rPr lang="en-US" sz="2400"/>
              <a:t>If the patient is coughing and sneezing he should be provided with tissues and a place to dispose them of. The patient should be instructed to cough and sneeze into the tissues and then discard them safely.</a:t>
            </a:r>
          </a:p>
          <a:p>
            <a:pPr>
              <a:lnSpc>
                <a:spcPct val="80000"/>
              </a:lnSpc>
            </a:pPr>
            <a:endParaRPr lang="en-US" sz="2400"/>
          </a:p>
          <a:p>
            <a:pPr>
              <a:lnSpc>
                <a:spcPct val="80000"/>
              </a:lnSpc>
            </a:pPr>
            <a:r>
              <a:rPr lang="en-US" sz="2400"/>
              <a:t>The patient should be removed from a crowded waiting room in order to prevent infecting others.</a:t>
            </a:r>
          </a:p>
          <a:p>
            <a:pPr>
              <a:lnSpc>
                <a:spcPct val="80000"/>
              </a:lnSpc>
            </a:pPr>
            <a:endParaRPr lang="en-US" sz="2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457200" y="0"/>
            <a:ext cx="8229600" cy="838200"/>
          </a:xfrm>
        </p:spPr>
        <p:txBody>
          <a:bodyPr/>
          <a:lstStyle/>
          <a:p>
            <a:r>
              <a:rPr lang="en-US"/>
              <a:t>Action in pictures</a:t>
            </a:r>
          </a:p>
        </p:txBody>
      </p:sp>
      <p:pic>
        <p:nvPicPr>
          <p:cNvPr id="71685" name="Picture 5" descr="IMAGE0073"/>
          <p:cNvPicPr>
            <a:picLocks noChangeAspect="1" noChangeArrowheads="1"/>
          </p:cNvPicPr>
          <p:nvPr/>
        </p:nvPicPr>
        <p:blipFill>
          <a:blip r:embed="rId2"/>
          <a:srcRect/>
          <a:stretch>
            <a:fillRect/>
          </a:stretch>
        </p:blipFill>
        <p:spPr bwMode="auto">
          <a:xfrm>
            <a:off x="228600" y="1219200"/>
            <a:ext cx="3016250" cy="4392613"/>
          </a:xfrm>
          <a:prstGeom prst="rect">
            <a:avLst/>
          </a:prstGeom>
          <a:noFill/>
        </p:spPr>
      </p:pic>
      <p:pic>
        <p:nvPicPr>
          <p:cNvPr id="71686" name="Picture 6" descr="IMAGE0074"/>
          <p:cNvPicPr>
            <a:picLocks noChangeAspect="1" noChangeArrowheads="1"/>
          </p:cNvPicPr>
          <p:nvPr/>
        </p:nvPicPr>
        <p:blipFill>
          <a:blip r:embed="rId3"/>
          <a:srcRect/>
          <a:stretch>
            <a:fillRect/>
          </a:stretch>
        </p:blipFill>
        <p:spPr bwMode="auto">
          <a:xfrm>
            <a:off x="3733800" y="762000"/>
            <a:ext cx="2484438" cy="3081338"/>
          </a:xfrm>
          <a:prstGeom prst="rect">
            <a:avLst/>
          </a:prstGeom>
          <a:noFill/>
        </p:spPr>
      </p:pic>
      <p:pic>
        <p:nvPicPr>
          <p:cNvPr id="71687" name="Picture 7" descr="IMAGE0075"/>
          <p:cNvPicPr>
            <a:picLocks noChangeAspect="1" noChangeArrowheads="1"/>
          </p:cNvPicPr>
          <p:nvPr/>
        </p:nvPicPr>
        <p:blipFill>
          <a:blip r:embed="rId4"/>
          <a:srcRect/>
          <a:stretch>
            <a:fillRect/>
          </a:stretch>
        </p:blipFill>
        <p:spPr bwMode="auto">
          <a:xfrm>
            <a:off x="6553200" y="1295400"/>
            <a:ext cx="2235200" cy="3938588"/>
          </a:xfrm>
          <a:prstGeom prst="rect">
            <a:avLst/>
          </a:prstGeom>
          <a:noFill/>
        </p:spPr>
      </p:pic>
      <p:pic>
        <p:nvPicPr>
          <p:cNvPr id="71688" name="Picture 8" descr="IMAGE0076"/>
          <p:cNvPicPr>
            <a:picLocks noChangeAspect="1" noChangeArrowheads="1"/>
          </p:cNvPicPr>
          <p:nvPr/>
        </p:nvPicPr>
        <p:blipFill>
          <a:blip r:embed="rId5"/>
          <a:srcRect/>
          <a:stretch>
            <a:fillRect/>
          </a:stretch>
        </p:blipFill>
        <p:spPr bwMode="auto">
          <a:xfrm>
            <a:off x="3810000" y="3810000"/>
            <a:ext cx="2141538" cy="304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381000"/>
            <a:ext cx="8229600" cy="533400"/>
          </a:xfrm>
        </p:spPr>
        <p:txBody>
          <a:bodyPr/>
          <a:lstStyle/>
          <a:p>
            <a:r>
              <a:rPr lang="en-US" sz="4000"/>
              <a:t>Removing gloves</a:t>
            </a:r>
          </a:p>
        </p:txBody>
      </p:sp>
      <p:pic>
        <p:nvPicPr>
          <p:cNvPr id="73733" name="Picture 5" descr="IMAGE0079"/>
          <p:cNvPicPr>
            <a:picLocks noChangeAspect="1" noChangeArrowheads="1"/>
          </p:cNvPicPr>
          <p:nvPr/>
        </p:nvPicPr>
        <p:blipFill>
          <a:blip r:embed="rId2"/>
          <a:srcRect/>
          <a:stretch>
            <a:fillRect/>
          </a:stretch>
        </p:blipFill>
        <p:spPr bwMode="auto">
          <a:xfrm>
            <a:off x="152400" y="1143000"/>
            <a:ext cx="2871788" cy="2547938"/>
          </a:xfrm>
          <a:prstGeom prst="rect">
            <a:avLst/>
          </a:prstGeom>
          <a:noFill/>
        </p:spPr>
      </p:pic>
      <p:pic>
        <p:nvPicPr>
          <p:cNvPr id="73734" name="Picture 6" descr="IMAGE0078"/>
          <p:cNvPicPr>
            <a:picLocks noChangeAspect="1" noChangeArrowheads="1"/>
          </p:cNvPicPr>
          <p:nvPr/>
        </p:nvPicPr>
        <p:blipFill>
          <a:blip r:embed="rId3"/>
          <a:srcRect/>
          <a:stretch>
            <a:fillRect/>
          </a:stretch>
        </p:blipFill>
        <p:spPr bwMode="auto">
          <a:xfrm>
            <a:off x="3048000" y="1219200"/>
            <a:ext cx="2889250" cy="2508250"/>
          </a:xfrm>
          <a:prstGeom prst="rect">
            <a:avLst/>
          </a:prstGeom>
          <a:noFill/>
        </p:spPr>
      </p:pic>
      <p:pic>
        <p:nvPicPr>
          <p:cNvPr id="73735" name="Picture 7" descr="IMAGE0080"/>
          <p:cNvPicPr>
            <a:picLocks noChangeAspect="1" noChangeArrowheads="1"/>
          </p:cNvPicPr>
          <p:nvPr/>
        </p:nvPicPr>
        <p:blipFill>
          <a:blip r:embed="rId4"/>
          <a:srcRect/>
          <a:stretch>
            <a:fillRect/>
          </a:stretch>
        </p:blipFill>
        <p:spPr bwMode="auto">
          <a:xfrm>
            <a:off x="152400" y="3733800"/>
            <a:ext cx="2849563" cy="2487613"/>
          </a:xfrm>
          <a:prstGeom prst="rect">
            <a:avLst/>
          </a:prstGeom>
          <a:noFill/>
        </p:spPr>
      </p:pic>
      <p:pic>
        <p:nvPicPr>
          <p:cNvPr id="73736" name="Picture 8" descr="IMAGE0081"/>
          <p:cNvPicPr>
            <a:picLocks noChangeAspect="1" noChangeArrowheads="1"/>
          </p:cNvPicPr>
          <p:nvPr/>
        </p:nvPicPr>
        <p:blipFill>
          <a:blip r:embed="rId5"/>
          <a:srcRect/>
          <a:stretch>
            <a:fillRect/>
          </a:stretch>
        </p:blipFill>
        <p:spPr bwMode="auto">
          <a:xfrm>
            <a:off x="3048000" y="3733800"/>
            <a:ext cx="2889250" cy="2447925"/>
          </a:xfrm>
          <a:prstGeom prst="rect">
            <a:avLst/>
          </a:prstGeom>
          <a:noFill/>
        </p:spPr>
      </p:pic>
      <p:pic>
        <p:nvPicPr>
          <p:cNvPr id="73737" name="Picture 9" descr="IMAGE0082"/>
          <p:cNvPicPr>
            <a:picLocks noChangeAspect="1" noChangeArrowheads="1"/>
          </p:cNvPicPr>
          <p:nvPr/>
        </p:nvPicPr>
        <p:blipFill>
          <a:blip r:embed="rId6"/>
          <a:srcRect/>
          <a:stretch>
            <a:fillRect/>
          </a:stretch>
        </p:blipFill>
        <p:spPr bwMode="auto">
          <a:xfrm>
            <a:off x="6096000" y="1600200"/>
            <a:ext cx="2849563" cy="426085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IMAGE0083"/>
          <p:cNvPicPr>
            <a:picLocks noChangeAspect="1" noChangeArrowheads="1"/>
          </p:cNvPicPr>
          <p:nvPr/>
        </p:nvPicPr>
        <p:blipFill>
          <a:blip r:embed="rId2"/>
          <a:srcRect/>
          <a:stretch>
            <a:fillRect/>
          </a:stretch>
        </p:blipFill>
        <p:spPr bwMode="auto">
          <a:xfrm>
            <a:off x="1219200" y="533400"/>
            <a:ext cx="2889250" cy="3282950"/>
          </a:xfrm>
          <a:prstGeom prst="rect">
            <a:avLst/>
          </a:prstGeom>
          <a:noFill/>
        </p:spPr>
      </p:pic>
      <p:pic>
        <p:nvPicPr>
          <p:cNvPr id="75782" name="Picture 6" descr="IMAGE0084"/>
          <p:cNvPicPr>
            <a:picLocks noChangeAspect="1" noChangeArrowheads="1"/>
          </p:cNvPicPr>
          <p:nvPr/>
        </p:nvPicPr>
        <p:blipFill>
          <a:blip r:embed="rId3"/>
          <a:srcRect/>
          <a:stretch>
            <a:fillRect/>
          </a:stretch>
        </p:blipFill>
        <p:spPr bwMode="auto">
          <a:xfrm>
            <a:off x="5181600" y="990600"/>
            <a:ext cx="2832100" cy="4279900"/>
          </a:xfrm>
          <a:prstGeom prst="rect">
            <a:avLst/>
          </a:prstGeom>
          <a:noFill/>
        </p:spPr>
      </p:pic>
      <p:pic>
        <p:nvPicPr>
          <p:cNvPr id="75783" name="Picture 7" descr="IMAGE0085"/>
          <p:cNvPicPr>
            <a:picLocks noChangeAspect="1" noChangeArrowheads="1"/>
          </p:cNvPicPr>
          <p:nvPr/>
        </p:nvPicPr>
        <p:blipFill>
          <a:blip r:embed="rId4"/>
          <a:srcRect/>
          <a:stretch>
            <a:fillRect/>
          </a:stretch>
        </p:blipFill>
        <p:spPr bwMode="auto">
          <a:xfrm>
            <a:off x="1295400" y="4114800"/>
            <a:ext cx="2871788" cy="23288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43000"/>
          </a:xfrm>
        </p:spPr>
        <p:txBody>
          <a:bodyPr/>
          <a:lstStyle/>
          <a:p>
            <a:r>
              <a:rPr lang="en-US" b="1"/>
              <a:t>MICROORGAMISMS</a:t>
            </a:r>
          </a:p>
        </p:txBody>
      </p:sp>
      <p:sp>
        <p:nvSpPr>
          <p:cNvPr id="14339" name="Rectangle 3"/>
          <p:cNvSpPr>
            <a:spLocks noGrp="1" noChangeArrowheads="1"/>
          </p:cNvSpPr>
          <p:nvPr>
            <p:ph type="body" idx="1"/>
          </p:nvPr>
        </p:nvSpPr>
        <p:spPr>
          <a:xfrm>
            <a:off x="457200" y="1524000"/>
            <a:ext cx="8229600" cy="4572000"/>
          </a:xfrm>
        </p:spPr>
        <p:txBody>
          <a:bodyPr/>
          <a:lstStyle/>
          <a:p>
            <a:pPr>
              <a:buFont typeface="Wingdings" pitchFamily="2" charset="2"/>
              <a:buNone/>
            </a:pPr>
            <a:r>
              <a:rPr lang="en-US" sz="2800"/>
              <a:t>Four major groups of microorganisms </a:t>
            </a:r>
          </a:p>
          <a:p>
            <a:pPr lvl="1"/>
            <a:r>
              <a:rPr lang="en-US"/>
              <a:t>Bacteria</a:t>
            </a:r>
          </a:p>
          <a:p>
            <a:pPr lvl="1"/>
            <a:r>
              <a:rPr lang="en-US"/>
              <a:t>Fungi</a:t>
            </a:r>
          </a:p>
          <a:p>
            <a:pPr lvl="1"/>
            <a:r>
              <a:rPr lang="en-US"/>
              <a:t>Viruses</a:t>
            </a:r>
          </a:p>
          <a:p>
            <a:pPr lvl="1"/>
            <a:r>
              <a:rPr lang="en-US"/>
              <a:t>Protozoas</a:t>
            </a:r>
          </a:p>
          <a:p>
            <a:pPr lvl="1"/>
            <a:endParaRPr lang="en-US"/>
          </a:p>
          <a:p>
            <a:pPr>
              <a:buFont typeface="Wingdings" pitchFamily="2" charset="2"/>
              <a:buNone/>
            </a:pPr>
            <a:r>
              <a:rPr lang="en-US" sz="2800"/>
              <a:t>Within these four groups there are many species</a:t>
            </a:r>
          </a:p>
          <a:p>
            <a:pPr lvl="1">
              <a:buFont typeface="Wingdings" pitchFamily="2" charset="2"/>
              <a:buNone/>
            </a:pPr>
            <a:r>
              <a:rPr lang="en-US" sz="2400"/>
              <a:t>i. Some of them may produce infections in man</a:t>
            </a:r>
          </a:p>
          <a:p>
            <a:pPr lvl="1">
              <a:buFont typeface="Wingdings" pitchFamily="2" charset="2"/>
              <a:buNone/>
            </a:pPr>
            <a:r>
              <a:rPr lang="en-US" sz="2400"/>
              <a:t>ii. Some are useful and/or not harmful.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339">
                                            <p:txEl>
                                              <p:pRg st="7" end="7"/>
                                            </p:txEl>
                                          </p:spTgt>
                                        </p:tgtEl>
                                        <p:attrNameLst>
                                          <p:attrName>style.visibility</p:attrName>
                                        </p:attrNameLst>
                                      </p:cBhvr>
                                      <p:to>
                                        <p:strVal val="visible"/>
                                      </p:to>
                                    </p:set>
                                    <p:anim calcmode="lin" valueType="num">
                                      <p:cBhvr additive="base">
                                        <p:cTn id="41"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339">
                                            <p:txEl>
                                              <p:pRg st="8" end="8"/>
                                            </p:txEl>
                                          </p:spTgt>
                                        </p:tgtEl>
                                        <p:attrNameLst>
                                          <p:attrName>style.visibility</p:attrName>
                                        </p:attrNameLst>
                                      </p:cBhvr>
                                      <p:to>
                                        <p:strVal val="visible"/>
                                      </p:to>
                                    </p:set>
                                    <p:anim calcmode="lin" valueType="num">
                                      <p:cBhvr additive="base">
                                        <p:cTn id="4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457200" y="228600"/>
            <a:ext cx="8229600" cy="457200"/>
          </a:xfrm>
        </p:spPr>
        <p:txBody>
          <a:bodyPr/>
          <a:lstStyle/>
          <a:p>
            <a:r>
              <a:rPr lang="en-US" sz="4000"/>
              <a:t>In the strict isolation room</a:t>
            </a:r>
          </a:p>
        </p:txBody>
      </p:sp>
      <p:pic>
        <p:nvPicPr>
          <p:cNvPr id="77829" name="Picture 5" descr="IMAGE0086"/>
          <p:cNvPicPr>
            <a:picLocks noChangeAspect="1" noChangeArrowheads="1"/>
          </p:cNvPicPr>
          <p:nvPr/>
        </p:nvPicPr>
        <p:blipFill>
          <a:blip r:embed="rId2"/>
          <a:srcRect/>
          <a:stretch>
            <a:fillRect/>
          </a:stretch>
        </p:blipFill>
        <p:spPr bwMode="auto">
          <a:xfrm>
            <a:off x="0" y="762000"/>
            <a:ext cx="2951163" cy="2806700"/>
          </a:xfrm>
          <a:prstGeom prst="rect">
            <a:avLst/>
          </a:prstGeom>
          <a:noFill/>
        </p:spPr>
      </p:pic>
      <p:pic>
        <p:nvPicPr>
          <p:cNvPr id="77830" name="Picture 6" descr="IMAGE0087"/>
          <p:cNvPicPr>
            <a:picLocks noChangeAspect="1" noChangeArrowheads="1"/>
          </p:cNvPicPr>
          <p:nvPr/>
        </p:nvPicPr>
        <p:blipFill>
          <a:blip r:embed="rId3"/>
          <a:srcRect/>
          <a:stretch>
            <a:fillRect/>
          </a:stretch>
        </p:blipFill>
        <p:spPr bwMode="auto">
          <a:xfrm>
            <a:off x="3124200" y="1752600"/>
            <a:ext cx="2849563" cy="3203575"/>
          </a:xfrm>
          <a:prstGeom prst="rect">
            <a:avLst/>
          </a:prstGeom>
          <a:noFill/>
        </p:spPr>
      </p:pic>
      <p:pic>
        <p:nvPicPr>
          <p:cNvPr id="77831" name="Picture 7" descr="IMAGE0088"/>
          <p:cNvPicPr>
            <a:picLocks noChangeAspect="1" noChangeArrowheads="1"/>
          </p:cNvPicPr>
          <p:nvPr/>
        </p:nvPicPr>
        <p:blipFill>
          <a:blip r:embed="rId4"/>
          <a:srcRect/>
          <a:stretch>
            <a:fillRect/>
          </a:stretch>
        </p:blipFill>
        <p:spPr bwMode="auto">
          <a:xfrm>
            <a:off x="228600" y="3673475"/>
            <a:ext cx="2832100" cy="3184525"/>
          </a:xfrm>
          <a:prstGeom prst="rect">
            <a:avLst/>
          </a:prstGeom>
          <a:noFill/>
        </p:spPr>
      </p:pic>
      <p:pic>
        <p:nvPicPr>
          <p:cNvPr id="77832" name="Picture 8" descr="IMAGE0089"/>
          <p:cNvPicPr>
            <a:picLocks noChangeAspect="1" noChangeArrowheads="1"/>
          </p:cNvPicPr>
          <p:nvPr/>
        </p:nvPicPr>
        <p:blipFill>
          <a:blip r:embed="rId5"/>
          <a:srcRect/>
          <a:stretch>
            <a:fillRect/>
          </a:stretch>
        </p:blipFill>
        <p:spPr bwMode="auto">
          <a:xfrm>
            <a:off x="6096000" y="1371600"/>
            <a:ext cx="2911475" cy="4373563"/>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IMAGE0090"/>
          <p:cNvPicPr>
            <a:picLocks noChangeAspect="1" noChangeArrowheads="1"/>
          </p:cNvPicPr>
          <p:nvPr/>
        </p:nvPicPr>
        <p:blipFill>
          <a:blip r:embed="rId2"/>
          <a:srcRect/>
          <a:stretch>
            <a:fillRect/>
          </a:stretch>
        </p:blipFill>
        <p:spPr bwMode="auto">
          <a:xfrm>
            <a:off x="0" y="609600"/>
            <a:ext cx="2889250" cy="4260850"/>
          </a:xfrm>
          <a:prstGeom prst="rect">
            <a:avLst/>
          </a:prstGeom>
          <a:noFill/>
        </p:spPr>
      </p:pic>
      <p:pic>
        <p:nvPicPr>
          <p:cNvPr id="79878" name="Picture 6" descr="IMAGE0093"/>
          <p:cNvPicPr>
            <a:picLocks noChangeAspect="1" noChangeArrowheads="1"/>
          </p:cNvPicPr>
          <p:nvPr/>
        </p:nvPicPr>
        <p:blipFill>
          <a:blip r:embed="rId3"/>
          <a:srcRect/>
          <a:stretch>
            <a:fillRect/>
          </a:stretch>
        </p:blipFill>
        <p:spPr bwMode="auto">
          <a:xfrm>
            <a:off x="2971800" y="533400"/>
            <a:ext cx="2871788" cy="2846388"/>
          </a:xfrm>
          <a:prstGeom prst="rect">
            <a:avLst/>
          </a:prstGeom>
          <a:noFill/>
        </p:spPr>
      </p:pic>
      <p:pic>
        <p:nvPicPr>
          <p:cNvPr id="79879" name="Picture 7" descr="IMAGE0091"/>
          <p:cNvPicPr>
            <a:picLocks noChangeAspect="1" noChangeArrowheads="1"/>
          </p:cNvPicPr>
          <p:nvPr/>
        </p:nvPicPr>
        <p:blipFill>
          <a:blip r:embed="rId4"/>
          <a:srcRect/>
          <a:stretch>
            <a:fillRect/>
          </a:stretch>
        </p:blipFill>
        <p:spPr bwMode="auto">
          <a:xfrm>
            <a:off x="2819400" y="3581400"/>
            <a:ext cx="3352800" cy="2601913"/>
          </a:xfrm>
          <a:prstGeom prst="rect">
            <a:avLst/>
          </a:prstGeom>
          <a:noFill/>
        </p:spPr>
      </p:pic>
      <p:pic>
        <p:nvPicPr>
          <p:cNvPr id="79880" name="Picture 8" descr="IMAGE0092"/>
          <p:cNvPicPr>
            <a:picLocks noChangeAspect="1" noChangeArrowheads="1"/>
          </p:cNvPicPr>
          <p:nvPr/>
        </p:nvPicPr>
        <p:blipFill>
          <a:blip r:embed="rId5"/>
          <a:srcRect/>
          <a:stretch>
            <a:fillRect/>
          </a:stretch>
        </p:blipFill>
        <p:spPr bwMode="auto">
          <a:xfrm>
            <a:off x="6096000" y="990600"/>
            <a:ext cx="2871788" cy="38004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381000"/>
            <a:ext cx="8229600" cy="457200"/>
          </a:xfrm>
        </p:spPr>
        <p:txBody>
          <a:bodyPr/>
          <a:lstStyle/>
          <a:p>
            <a:r>
              <a:rPr lang="en-US" sz="4000"/>
              <a:t>Removing protective gown</a:t>
            </a:r>
          </a:p>
        </p:txBody>
      </p:sp>
      <p:pic>
        <p:nvPicPr>
          <p:cNvPr id="81925" name="Picture 5" descr="IMAGE0094"/>
          <p:cNvPicPr>
            <a:picLocks noChangeAspect="1" noChangeArrowheads="1"/>
          </p:cNvPicPr>
          <p:nvPr/>
        </p:nvPicPr>
        <p:blipFill>
          <a:blip r:embed="rId2"/>
          <a:srcRect/>
          <a:stretch>
            <a:fillRect/>
          </a:stretch>
        </p:blipFill>
        <p:spPr bwMode="auto">
          <a:xfrm>
            <a:off x="0" y="1447800"/>
            <a:ext cx="2832100" cy="4260850"/>
          </a:xfrm>
          <a:prstGeom prst="rect">
            <a:avLst/>
          </a:prstGeom>
          <a:noFill/>
        </p:spPr>
      </p:pic>
      <p:pic>
        <p:nvPicPr>
          <p:cNvPr id="81926" name="Picture 6" descr="IMAGE0095"/>
          <p:cNvPicPr>
            <a:picLocks noChangeAspect="1" noChangeArrowheads="1"/>
          </p:cNvPicPr>
          <p:nvPr/>
        </p:nvPicPr>
        <p:blipFill>
          <a:blip r:embed="rId3"/>
          <a:srcRect/>
          <a:stretch>
            <a:fillRect/>
          </a:stretch>
        </p:blipFill>
        <p:spPr bwMode="auto">
          <a:xfrm>
            <a:off x="2971800" y="1447800"/>
            <a:ext cx="2911475" cy="4260850"/>
          </a:xfrm>
          <a:prstGeom prst="rect">
            <a:avLst/>
          </a:prstGeom>
          <a:noFill/>
        </p:spPr>
      </p:pic>
      <p:pic>
        <p:nvPicPr>
          <p:cNvPr id="81927" name="Picture 7" descr="IMAGE0096"/>
          <p:cNvPicPr>
            <a:picLocks noChangeAspect="1" noChangeArrowheads="1"/>
          </p:cNvPicPr>
          <p:nvPr/>
        </p:nvPicPr>
        <p:blipFill>
          <a:blip r:embed="rId4"/>
          <a:srcRect/>
          <a:stretch>
            <a:fillRect/>
          </a:stretch>
        </p:blipFill>
        <p:spPr bwMode="auto">
          <a:xfrm>
            <a:off x="5908675" y="1752600"/>
            <a:ext cx="3235325" cy="324961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3886200" y="381000"/>
            <a:ext cx="4800600" cy="1143000"/>
          </a:xfrm>
        </p:spPr>
        <p:txBody>
          <a:bodyPr/>
          <a:lstStyle/>
          <a:p>
            <a:r>
              <a:rPr lang="en-US" sz="4000"/>
              <a:t>Transferring Pt with communicable disease</a:t>
            </a:r>
          </a:p>
        </p:txBody>
      </p:sp>
      <p:pic>
        <p:nvPicPr>
          <p:cNvPr id="83973" name="Picture 5" descr="IMAGE0097"/>
          <p:cNvPicPr>
            <a:picLocks noChangeAspect="1" noChangeArrowheads="1"/>
          </p:cNvPicPr>
          <p:nvPr/>
        </p:nvPicPr>
        <p:blipFill>
          <a:blip r:embed="rId2"/>
          <a:srcRect/>
          <a:stretch>
            <a:fillRect/>
          </a:stretch>
        </p:blipFill>
        <p:spPr bwMode="auto">
          <a:xfrm>
            <a:off x="457200" y="1905000"/>
            <a:ext cx="2849563" cy="4221163"/>
          </a:xfrm>
          <a:prstGeom prst="rect">
            <a:avLst/>
          </a:prstGeom>
          <a:noFill/>
        </p:spPr>
      </p:pic>
      <p:pic>
        <p:nvPicPr>
          <p:cNvPr id="83974" name="Picture 6" descr="IMAGE0098"/>
          <p:cNvPicPr>
            <a:picLocks noChangeAspect="1" noChangeArrowheads="1"/>
          </p:cNvPicPr>
          <p:nvPr/>
        </p:nvPicPr>
        <p:blipFill>
          <a:blip r:embed="rId3"/>
          <a:srcRect/>
          <a:stretch>
            <a:fillRect/>
          </a:stretch>
        </p:blipFill>
        <p:spPr bwMode="auto">
          <a:xfrm>
            <a:off x="3657600" y="1981200"/>
            <a:ext cx="4876800" cy="359568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p:txBody>
          <a:bodyPr/>
          <a:lstStyle/>
          <a:p>
            <a:r>
              <a:rPr lang="en-US"/>
              <a:t>Summary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04800"/>
            <a:ext cx="8229600" cy="6019800"/>
          </a:xfrm>
        </p:spPr>
        <p:txBody>
          <a:bodyPr/>
          <a:lstStyle/>
          <a:p>
            <a:r>
              <a:rPr lang="en-US"/>
              <a:t>Some microorganisms that are natural flora in one area of the body produce infection are in an other area. </a:t>
            </a:r>
          </a:p>
          <a:p>
            <a:pPr>
              <a:buFont typeface="Wingdings" pitchFamily="2" charset="2"/>
              <a:buNone/>
            </a:pPr>
            <a:r>
              <a:rPr lang="en-US"/>
              <a:t>   E.g., </a:t>
            </a:r>
            <a:r>
              <a:rPr lang="en-US" b="1" i="1"/>
              <a:t>Escherichia coli</a:t>
            </a:r>
            <a:r>
              <a:rPr lang="en-US"/>
              <a:t>, normally inhabits the human intestinal tract, </a:t>
            </a:r>
          </a:p>
          <a:p>
            <a:pPr>
              <a:buFont typeface="Wingdings" pitchFamily="2" charset="2"/>
              <a:buNone/>
            </a:pPr>
            <a:r>
              <a:rPr lang="en-US"/>
              <a:t>   can cause urinary tract infection if it enters to the urinary bladder. </a:t>
            </a:r>
          </a:p>
          <a:p>
            <a:r>
              <a:rPr lang="en-US"/>
              <a:t>Unharmful Microorganisms are, </a:t>
            </a:r>
          </a:p>
          <a:p>
            <a:pPr lvl="1"/>
            <a:r>
              <a:rPr lang="en-US"/>
              <a:t>      used in food and drug processing </a:t>
            </a:r>
          </a:p>
          <a:p>
            <a:pPr lvl="1"/>
            <a:r>
              <a:rPr lang="en-US"/>
              <a:t>      destroy waste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838200"/>
          </a:xfrm>
        </p:spPr>
        <p:txBody>
          <a:bodyPr/>
          <a:lstStyle/>
          <a:p>
            <a:r>
              <a:rPr lang="en-US" b="1" i="1"/>
              <a:t>Bacteria</a:t>
            </a:r>
          </a:p>
        </p:txBody>
      </p:sp>
      <p:sp>
        <p:nvSpPr>
          <p:cNvPr id="16387" name="Rectangle 3"/>
          <p:cNvSpPr>
            <a:spLocks noGrp="1" noChangeArrowheads="1"/>
          </p:cNvSpPr>
          <p:nvPr>
            <p:ph type="body" idx="1"/>
          </p:nvPr>
        </p:nvSpPr>
        <p:spPr>
          <a:xfrm>
            <a:off x="457200" y="1219200"/>
            <a:ext cx="8382000" cy="5410200"/>
          </a:xfrm>
        </p:spPr>
        <p:txBody>
          <a:bodyPr/>
          <a:lstStyle/>
          <a:p>
            <a:pPr>
              <a:lnSpc>
                <a:spcPct val="80000"/>
              </a:lnSpc>
            </a:pPr>
            <a:r>
              <a:rPr lang="en-US" sz="2000"/>
              <a:t>Minute, one-celled organisms without a typical nucleus. </a:t>
            </a:r>
          </a:p>
          <a:p>
            <a:pPr>
              <a:lnSpc>
                <a:spcPct val="80000"/>
              </a:lnSpc>
            </a:pPr>
            <a:r>
              <a:rPr lang="en-US" sz="2000"/>
              <a:t>Contain both DNA (deoxyribonucleic acid) and RNA (ribonucleic acid).</a:t>
            </a:r>
          </a:p>
          <a:p>
            <a:pPr lvl="1">
              <a:lnSpc>
                <a:spcPct val="80000"/>
              </a:lnSpc>
            </a:pPr>
            <a:r>
              <a:rPr lang="en-US" sz="1800"/>
              <a:t>DNA carries the inherited characteristics of a cell. </a:t>
            </a:r>
          </a:p>
          <a:p>
            <a:pPr lvl="1">
              <a:lnSpc>
                <a:spcPct val="80000"/>
              </a:lnSpc>
            </a:pPr>
            <a:r>
              <a:rPr lang="en-US" sz="1800"/>
              <a:t>RNA constructs cell protein in response to the direction of DNA</a:t>
            </a:r>
          </a:p>
          <a:p>
            <a:pPr>
              <a:lnSpc>
                <a:spcPct val="80000"/>
              </a:lnSpc>
            </a:pPr>
            <a:r>
              <a:rPr lang="en-US" sz="2000"/>
              <a:t>Bacteria are classified according to their shape.</a:t>
            </a:r>
          </a:p>
          <a:p>
            <a:pPr lvl="1">
              <a:lnSpc>
                <a:spcPct val="80000"/>
              </a:lnSpc>
              <a:buSzPct val="120000"/>
              <a:buFont typeface="Wingdings" pitchFamily="2" charset="2"/>
              <a:buChar char="§"/>
            </a:pPr>
            <a:r>
              <a:rPr lang="en-US" sz="1800"/>
              <a:t>	Cocci  – (spherical)</a:t>
            </a:r>
          </a:p>
          <a:p>
            <a:pPr lvl="1">
              <a:lnSpc>
                <a:spcPct val="80000"/>
              </a:lnSpc>
              <a:buSzPct val="120000"/>
              <a:buFont typeface="Wingdings" pitchFamily="2" charset="2"/>
              <a:buChar char="§"/>
            </a:pPr>
            <a:r>
              <a:rPr lang="en-US" sz="1800"/>
              <a:t>	Bacilli – (oblong)</a:t>
            </a:r>
          </a:p>
          <a:p>
            <a:pPr lvl="1">
              <a:lnSpc>
                <a:spcPct val="80000"/>
              </a:lnSpc>
              <a:buSzPct val="120000"/>
              <a:buFont typeface="Wingdings" pitchFamily="2" charset="2"/>
              <a:buChar char="§"/>
            </a:pPr>
            <a:r>
              <a:rPr lang="en-US" sz="1800"/>
              <a:t>	Spirilla – (spiral)</a:t>
            </a:r>
          </a:p>
          <a:p>
            <a:pPr>
              <a:lnSpc>
                <a:spcPct val="80000"/>
              </a:lnSpc>
            </a:pPr>
            <a:r>
              <a:rPr lang="en-US" sz="2000"/>
              <a:t>They may be classified according to their divisional grouping.</a:t>
            </a:r>
          </a:p>
          <a:p>
            <a:pPr lvl="1">
              <a:lnSpc>
                <a:spcPct val="80000"/>
              </a:lnSpc>
            </a:pPr>
            <a:r>
              <a:rPr lang="en-US" sz="1800"/>
              <a:t>Diplococci – (groups of two)</a:t>
            </a:r>
          </a:p>
          <a:p>
            <a:pPr lvl="1">
              <a:lnSpc>
                <a:spcPct val="80000"/>
              </a:lnSpc>
            </a:pPr>
            <a:r>
              <a:rPr lang="en-US" sz="1800"/>
              <a:t>Streptococci – ( chains)</a:t>
            </a:r>
          </a:p>
          <a:p>
            <a:pPr lvl="1">
              <a:lnSpc>
                <a:spcPct val="80000"/>
              </a:lnSpc>
            </a:pPr>
            <a:r>
              <a:rPr lang="en-US" sz="1800"/>
              <a:t>Staphylococci – (grapelike bunches)</a:t>
            </a:r>
          </a:p>
          <a:p>
            <a:pPr>
              <a:lnSpc>
                <a:spcPct val="80000"/>
              </a:lnSpc>
            </a:pPr>
            <a:r>
              <a:rPr lang="en-US" sz="2000"/>
              <a:t>They may also be classified by their reaction to various staining processes in laboratory.</a:t>
            </a:r>
          </a:p>
          <a:p>
            <a:pPr lvl="1">
              <a:lnSpc>
                <a:spcPct val="80000"/>
              </a:lnSpc>
            </a:pPr>
            <a:r>
              <a:rPr lang="en-US" sz="1800"/>
              <a:t>	Gram-positive – (bacteria take the stain)</a:t>
            </a:r>
          </a:p>
          <a:p>
            <a:pPr lvl="1">
              <a:lnSpc>
                <a:spcPct val="80000"/>
              </a:lnSpc>
            </a:pPr>
            <a:r>
              <a:rPr lang="en-US" sz="1800"/>
              <a:t>	Gram-negative – (bacteria do not take the stain)</a:t>
            </a:r>
          </a:p>
          <a:p>
            <a:pPr lvl="1">
              <a:lnSpc>
                <a:spcPct val="80000"/>
              </a:lnSpc>
            </a:pPr>
            <a:r>
              <a:rPr lang="en-US" sz="1800"/>
              <a:t>	Acid-fast  - ( bacteria are resistant to decolorization by alcohol).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57200" y="381000"/>
            <a:ext cx="8229600" cy="685800"/>
          </a:xfrm>
        </p:spPr>
        <p:txBody>
          <a:bodyPr/>
          <a:lstStyle/>
          <a:p>
            <a:r>
              <a:rPr lang="en-US" sz="4000"/>
              <a:t>Forms of Bacteria – Cocci &amp; Bacilli</a:t>
            </a:r>
          </a:p>
        </p:txBody>
      </p:sp>
      <p:pic>
        <p:nvPicPr>
          <p:cNvPr id="31749" name="Picture 5" descr="IMAGE0072"/>
          <p:cNvPicPr>
            <a:picLocks noChangeAspect="1" noChangeArrowheads="1"/>
          </p:cNvPicPr>
          <p:nvPr/>
        </p:nvPicPr>
        <p:blipFill>
          <a:blip r:embed="rId2"/>
          <a:srcRect/>
          <a:stretch>
            <a:fillRect/>
          </a:stretch>
        </p:blipFill>
        <p:spPr bwMode="auto">
          <a:xfrm>
            <a:off x="304800" y="1143000"/>
            <a:ext cx="3048000" cy="2395538"/>
          </a:xfrm>
          <a:prstGeom prst="rect">
            <a:avLst/>
          </a:prstGeom>
          <a:noFill/>
        </p:spPr>
      </p:pic>
      <p:sp>
        <p:nvSpPr>
          <p:cNvPr id="31750" name="Text Box 6"/>
          <p:cNvSpPr txBox="1">
            <a:spLocks noChangeArrowheads="1"/>
          </p:cNvSpPr>
          <p:nvPr/>
        </p:nvSpPr>
        <p:spPr bwMode="auto">
          <a:xfrm>
            <a:off x="152400" y="3581400"/>
            <a:ext cx="3505200" cy="366713"/>
          </a:xfrm>
          <a:prstGeom prst="rect">
            <a:avLst/>
          </a:prstGeom>
          <a:noFill/>
          <a:ln w="9525">
            <a:noFill/>
            <a:miter lim="800000"/>
            <a:headEnd/>
            <a:tailEnd/>
          </a:ln>
          <a:effectLst/>
        </p:spPr>
        <p:txBody>
          <a:bodyPr>
            <a:spAutoFit/>
          </a:bodyPr>
          <a:lstStyle/>
          <a:p>
            <a:pPr>
              <a:spcBef>
                <a:spcPct val="50000"/>
              </a:spcBef>
            </a:pPr>
            <a:r>
              <a:rPr lang="en-US"/>
              <a:t>STEPTOCOCCUS MUTANTS</a:t>
            </a:r>
          </a:p>
        </p:txBody>
      </p:sp>
      <p:pic>
        <p:nvPicPr>
          <p:cNvPr id="31751" name="Picture 7" descr="IMAGE0071"/>
          <p:cNvPicPr>
            <a:picLocks noChangeAspect="1" noChangeArrowheads="1"/>
          </p:cNvPicPr>
          <p:nvPr/>
        </p:nvPicPr>
        <p:blipFill>
          <a:blip r:embed="rId3"/>
          <a:srcRect/>
          <a:stretch>
            <a:fillRect/>
          </a:stretch>
        </p:blipFill>
        <p:spPr bwMode="auto">
          <a:xfrm>
            <a:off x="3886200" y="1295400"/>
            <a:ext cx="3048000" cy="1581150"/>
          </a:xfrm>
          <a:prstGeom prst="rect">
            <a:avLst/>
          </a:prstGeom>
          <a:noFill/>
        </p:spPr>
      </p:pic>
      <p:sp>
        <p:nvSpPr>
          <p:cNvPr id="31752" name="Text Box 8"/>
          <p:cNvSpPr txBox="1">
            <a:spLocks noChangeArrowheads="1"/>
          </p:cNvSpPr>
          <p:nvPr/>
        </p:nvSpPr>
        <p:spPr bwMode="auto">
          <a:xfrm>
            <a:off x="3733800" y="3048000"/>
            <a:ext cx="3276600" cy="366713"/>
          </a:xfrm>
          <a:prstGeom prst="rect">
            <a:avLst/>
          </a:prstGeom>
          <a:noFill/>
          <a:ln w="9525">
            <a:noFill/>
            <a:miter lim="800000"/>
            <a:headEnd/>
            <a:tailEnd/>
          </a:ln>
          <a:effectLst/>
        </p:spPr>
        <p:txBody>
          <a:bodyPr>
            <a:spAutoFit/>
          </a:bodyPr>
          <a:lstStyle/>
          <a:p>
            <a:pPr>
              <a:spcBef>
                <a:spcPct val="50000"/>
              </a:spcBef>
            </a:pPr>
            <a:r>
              <a:rPr lang="en-US"/>
              <a:t>Staphylococcus epidermidis</a:t>
            </a:r>
          </a:p>
        </p:txBody>
      </p:sp>
      <p:pic>
        <p:nvPicPr>
          <p:cNvPr id="31753" name="Picture 9" descr="IMAGE0070"/>
          <p:cNvPicPr>
            <a:picLocks noChangeAspect="1" noChangeArrowheads="1"/>
          </p:cNvPicPr>
          <p:nvPr/>
        </p:nvPicPr>
        <p:blipFill>
          <a:blip r:embed="rId4"/>
          <a:srcRect/>
          <a:stretch>
            <a:fillRect/>
          </a:stretch>
        </p:blipFill>
        <p:spPr bwMode="auto">
          <a:xfrm>
            <a:off x="381000" y="4114800"/>
            <a:ext cx="2819400" cy="1576388"/>
          </a:xfrm>
          <a:prstGeom prst="rect">
            <a:avLst/>
          </a:prstGeom>
          <a:noFill/>
        </p:spPr>
      </p:pic>
      <p:sp>
        <p:nvSpPr>
          <p:cNvPr id="31754" name="Text Box 10"/>
          <p:cNvSpPr txBox="1">
            <a:spLocks noChangeArrowheads="1"/>
          </p:cNvSpPr>
          <p:nvPr/>
        </p:nvSpPr>
        <p:spPr bwMode="auto">
          <a:xfrm>
            <a:off x="304800" y="5867400"/>
            <a:ext cx="2895600" cy="366713"/>
          </a:xfrm>
          <a:prstGeom prst="rect">
            <a:avLst/>
          </a:prstGeom>
          <a:noFill/>
          <a:ln w="9525">
            <a:noFill/>
            <a:miter lim="800000"/>
            <a:headEnd/>
            <a:tailEnd/>
          </a:ln>
          <a:effectLst/>
        </p:spPr>
        <p:txBody>
          <a:bodyPr>
            <a:spAutoFit/>
          </a:bodyPr>
          <a:lstStyle/>
          <a:p>
            <a:pPr>
              <a:spcBef>
                <a:spcPct val="50000"/>
              </a:spcBef>
            </a:pPr>
            <a:r>
              <a:rPr lang="en-US"/>
              <a:t>Micrococcus lutes</a:t>
            </a:r>
          </a:p>
        </p:txBody>
      </p:sp>
      <p:pic>
        <p:nvPicPr>
          <p:cNvPr id="31755" name="Picture 11" descr="IMAGE0069"/>
          <p:cNvPicPr>
            <a:picLocks noChangeAspect="1" noChangeArrowheads="1"/>
          </p:cNvPicPr>
          <p:nvPr/>
        </p:nvPicPr>
        <p:blipFill>
          <a:blip r:embed="rId5"/>
          <a:srcRect/>
          <a:stretch>
            <a:fillRect/>
          </a:stretch>
        </p:blipFill>
        <p:spPr bwMode="auto">
          <a:xfrm>
            <a:off x="3429000" y="3719513"/>
            <a:ext cx="2514600" cy="2211387"/>
          </a:xfrm>
          <a:prstGeom prst="rect">
            <a:avLst/>
          </a:prstGeom>
          <a:noFill/>
        </p:spPr>
      </p:pic>
      <p:sp>
        <p:nvSpPr>
          <p:cNvPr id="31756" name="Text Box 12"/>
          <p:cNvSpPr txBox="1">
            <a:spLocks noChangeArrowheads="1"/>
          </p:cNvSpPr>
          <p:nvPr/>
        </p:nvSpPr>
        <p:spPr bwMode="auto">
          <a:xfrm>
            <a:off x="3276600" y="6172200"/>
            <a:ext cx="2590800" cy="366713"/>
          </a:xfrm>
          <a:prstGeom prst="rect">
            <a:avLst/>
          </a:prstGeom>
          <a:noFill/>
          <a:ln w="9525">
            <a:noFill/>
            <a:miter lim="800000"/>
            <a:headEnd/>
            <a:tailEnd/>
          </a:ln>
          <a:effectLst/>
        </p:spPr>
        <p:txBody>
          <a:bodyPr>
            <a:spAutoFit/>
          </a:bodyPr>
          <a:lstStyle/>
          <a:p>
            <a:pPr>
              <a:spcBef>
                <a:spcPct val="50000"/>
              </a:spcBef>
            </a:pPr>
            <a:r>
              <a:rPr lang="en-US"/>
              <a:t>Bacillus cereus</a:t>
            </a:r>
          </a:p>
        </p:txBody>
      </p:sp>
      <p:pic>
        <p:nvPicPr>
          <p:cNvPr id="31757" name="Picture 13" descr="IMAGE0068"/>
          <p:cNvPicPr>
            <a:picLocks noChangeAspect="1" noChangeArrowheads="1"/>
          </p:cNvPicPr>
          <p:nvPr/>
        </p:nvPicPr>
        <p:blipFill>
          <a:blip r:embed="rId6"/>
          <a:srcRect/>
          <a:stretch>
            <a:fillRect/>
          </a:stretch>
        </p:blipFill>
        <p:spPr bwMode="auto">
          <a:xfrm>
            <a:off x="6096000" y="3505200"/>
            <a:ext cx="2819400" cy="2479675"/>
          </a:xfrm>
          <a:prstGeom prst="rect">
            <a:avLst/>
          </a:prstGeom>
          <a:noFill/>
        </p:spPr>
      </p:pic>
      <p:sp>
        <p:nvSpPr>
          <p:cNvPr id="31758" name="Text Box 14"/>
          <p:cNvSpPr txBox="1">
            <a:spLocks noChangeArrowheads="1"/>
          </p:cNvSpPr>
          <p:nvPr/>
        </p:nvSpPr>
        <p:spPr bwMode="auto">
          <a:xfrm>
            <a:off x="6172200" y="6248400"/>
            <a:ext cx="2743200" cy="366713"/>
          </a:xfrm>
          <a:prstGeom prst="rect">
            <a:avLst/>
          </a:prstGeom>
          <a:noFill/>
          <a:ln w="9525">
            <a:noFill/>
            <a:miter lim="800000"/>
            <a:headEnd/>
            <a:tailEnd/>
          </a:ln>
          <a:effectLst/>
        </p:spPr>
        <p:txBody>
          <a:bodyPr>
            <a:spAutoFit/>
          </a:bodyPr>
          <a:lstStyle/>
          <a:p>
            <a:pPr>
              <a:spcBef>
                <a:spcPct val="50000"/>
              </a:spcBef>
            </a:pPr>
            <a:r>
              <a:rPr lang="en-US"/>
              <a:t>Flagellated bacilli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569</TotalTime>
  <Words>4006</Words>
  <Application>Microsoft Office PowerPoint</Application>
  <PresentationFormat>On-screen Show (4:3)</PresentationFormat>
  <Paragraphs>371</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Tahoma</vt:lpstr>
      <vt:lpstr>Wingdings</vt:lpstr>
      <vt:lpstr>Textured</vt:lpstr>
      <vt:lpstr>Infection Control</vt:lpstr>
      <vt:lpstr>Objectives</vt:lpstr>
      <vt:lpstr>Introduction</vt:lpstr>
      <vt:lpstr>Introduction continued</vt:lpstr>
      <vt:lpstr>NOSOCOMIAL INFECTIONS</vt:lpstr>
      <vt:lpstr>MICROORGAMISMS</vt:lpstr>
      <vt:lpstr>Slide 7</vt:lpstr>
      <vt:lpstr>Bacteria</vt:lpstr>
      <vt:lpstr>Forms of Bacteria – Cocci &amp; Bacilli</vt:lpstr>
      <vt:lpstr>Forms of Bacteria  </vt:lpstr>
      <vt:lpstr>Slide 11</vt:lpstr>
      <vt:lpstr>Some common diseases produced by bacteria</vt:lpstr>
      <vt:lpstr>FUNGI</vt:lpstr>
      <vt:lpstr>Viruses</vt:lpstr>
      <vt:lpstr>Viral diseases</vt:lpstr>
      <vt:lpstr>Protozoa</vt:lpstr>
      <vt:lpstr>Slide 17</vt:lpstr>
      <vt:lpstr>The body’s defense against disease (Immunity)</vt:lpstr>
      <vt:lpstr>Active immunity continued…</vt:lpstr>
      <vt:lpstr>Active immunity continued…</vt:lpstr>
      <vt:lpstr>2. Passive immunity</vt:lpstr>
      <vt:lpstr>Autoimmune Diseases </vt:lpstr>
      <vt:lpstr>Interferon &amp; Biologic response modifiers</vt:lpstr>
      <vt:lpstr>THE PROCESS OF INFECTION</vt:lpstr>
      <vt:lpstr>THE PROCESS OF INFECTION</vt:lpstr>
      <vt:lpstr>THE PROCESS OF INFECTION</vt:lpstr>
      <vt:lpstr>THE PROCESS OF INFECTION</vt:lpstr>
      <vt:lpstr>THE PROCESS OF INFECTION</vt:lpstr>
      <vt:lpstr>Elements needed to produce infection</vt:lpstr>
      <vt:lpstr>Elements needed to produce infection</vt:lpstr>
      <vt:lpstr>Elements needed to produce infection</vt:lpstr>
      <vt:lpstr>Elements needed to produce infection</vt:lpstr>
      <vt:lpstr>Techniques of Infection Control</vt:lpstr>
      <vt:lpstr>Techniques of Infection Control</vt:lpstr>
      <vt:lpstr>12 methods of infection control in routine practice of Radiography</vt:lpstr>
      <vt:lpstr>12 methods of infection control in routine practice of Radiography</vt:lpstr>
      <vt:lpstr>12 methods of infection control in routine practice of Radiography</vt:lpstr>
      <vt:lpstr>1.Dress appropriately in the work place</vt:lpstr>
      <vt:lpstr>2. Dress your Hair in  such a way     to avoid contamination</vt:lpstr>
      <vt:lpstr>3. Wash your hands properly before an after patient care</vt:lpstr>
      <vt:lpstr>Correct hand-washing technique for medical asepsis</vt:lpstr>
      <vt:lpstr>4. Wear disposable gloves when appropriate</vt:lpstr>
      <vt:lpstr>5. Wear eye glasses to Protect your eyes when appropriate </vt:lpstr>
      <vt:lpstr>6. Use Proper Cleaning and proper waste Disposal techniques</vt:lpstr>
      <vt:lpstr>Guide lines for waste disposal and cleaning of equipment</vt:lpstr>
      <vt:lpstr>Guide lines for waste disposal and cleaning of equipment</vt:lpstr>
      <vt:lpstr>Guide lines for waste disposal and cleaning of equipment</vt:lpstr>
      <vt:lpstr>7. Disinfect properly the items used for patients</vt:lpstr>
      <vt:lpstr>8. Disinfect the radiographic table and accessories properly</vt:lpstr>
      <vt:lpstr>9. Be aware of Isolation precautions (Protective asepsis) </vt:lpstr>
      <vt:lpstr>Isolation Technique</vt:lpstr>
      <vt:lpstr>Isolation Technique</vt:lpstr>
      <vt:lpstr>Seven Categories of category specific isolation </vt:lpstr>
      <vt:lpstr>10. Use correct guidelines when entering, while inside and when leaving an strict isolation room</vt:lpstr>
      <vt:lpstr>11. Use correct guidelines when      transferring isolated patients</vt:lpstr>
      <vt:lpstr>12. Use strict precautions when      dealing with contagious patients in       the x-ray department</vt:lpstr>
      <vt:lpstr>Action in pictures</vt:lpstr>
      <vt:lpstr>Removing gloves</vt:lpstr>
      <vt:lpstr>Slide 59</vt:lpstr>
      <vt:lpstr>In the strict isolation room</vt:lpstr>
      <vt:lpstr>Slide 61</vt:lpstr>
      <vt:lpstr>Removing protective gown</vt:lpstr>
      <vt:lpstr>Transferring Pt with communicable disease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dc:title>
  <dc:creator>V G  Wimalasena</dc:creator>
  <cp:lastModifiedBy>Principal</cp:lastModifiedBy>
  <cp:revision>41</cp:revision>
  <dcterms:created xsi:type="dcterms:W3CDTF">2010-04-23T22:56:04Z</dcterms:created>
  <dcterms:modified xsi:type="dcterms:W3CDTF">2013-08-27T06:54:13Z</dcterms:modified>
</cp:coreProperties>
</file>